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46"/>
  </p:notesMasterIdLst>
  <p:handoutMasterIdLst>
    <p:handoutMasterId r:id="rId147"/>
  </p:handoutMasterIdLst>
  <p:sldIdLst>
    <p:sldId id="468" r:id="rId2"/>
    <p:sldId id="498" r:id="rId3"/>
    <p:sldId id="529" r:id="rId4"/>
    <p:sldId id="284" r:id="rId5"/>
    <p:sldId id="532" r:id="rId6"/>
    <p:sldId id="531" r:id="rId7"/>
    <p:sldId id="530" r:id="rId8"/>
    <p:sldId id="533" r:id="rId9"/>
    <p:sldId id="535" r:id="rId10"/>
    <p:sldId id="536" r:id="rId11"/>
    <p:sldId id="537" r:id="rId12"/>
    <p:sldId id="538" r:id="rId13"/>
    <p:sldId id="588" r:id="rId14"/>
    <p:sldId id="589" r:id="rId15"/>
    <p:sldId id="590" r:id="rId16"/>
    <p:sldId id="591" r:id="rId17"/>
    <p:sldId id="592" r:id="rId18"/>
    <p:sldId id="593" r:id="rId19"/>
    <p:sldId id="594" r:id="rId20"/>
    <p:sldId id="595" r:id="rId21"/>
    <p:sldId id="596" r:id="rId22"/>
    <p:sldId id="539" r:id="rId23"/>
    <p:sldId id="540" r:id="rId24"/>
    <p:sldId id="542" r:id="rId25"/>
    <p:sldId id="543" r:id="rId26"/>
    <p:sldId id="544" r:id="rId27"/>
    <p:sldId id="545" r:id="rId28"/>
    <p:sldId id="546" r:id="rId29"/>
    <p:sldId id="547" r:id="rId30"/>
    <p:sldId id="548" r:id="rId31"/>
    <p:sldId id="549" r:id="rId32"/>
    <p:sldId id="550" r:id="rId33"/>
    <p:sldId id="551" r:id="rId34"/>
    <p:sldId id="552" r:id="rId35"/>
    <p:sldId id="553" r:id="rId36"/>
    <p:sldId id="554" r:id="rId37"/>
    <p:sldId id="555" r:id="rId38"/>
    <p:sldId id="556" r:id="rId39"/>
    <p:sldId id="557" r:id="rId40"/>
    <p:sldId id="558" r:id="rId41"/>
    <p:sldId id="559" r:id="rId42"/>
    <p:sldId id="560" r:id="rId43"/>
    <p:sldId id="561" r:id="rId44"/>
    <p:sldId id="562" r:id="rId45"/>
    <p:sldId id="563" r:id="rId46"/>
    <p:sldId id="564" r:id="rId47"/>
    <p:sldId id="565" r:id="rId48"/>
    <p:sldId id="566" r:id="rId49"/>
    <p:sldId id="567" r:id="rId50"/>
    <p:sldId id="568" r:id="rId51"/>
    <p:sldId id="569" r:id="rId52"/>
    <p:sldId id="570" r:id="rId53"/>
    <p:sldId id="571" r:id="rId54"/>
    <p:sldId id="572" r:id="rId55"/>
    <p:sldId id="597" r:id="rId56"/>
    <p:sldId id="598" r:id="rId57"/>
    <p:sldId id="599" r:id="rId58"/>
    <p:sldId id="600" r:id="rId59"/>
    <p:sldId id="605" r:id="rId60"/>
    <p:sldId id="606" r:id="rId61"/>
    <p:sldId id="601" r:id="rId62"/>
    <p:sldId id="602" r:id="rId63"/>
    <p:sldId id="603" r:id="rId64"/>
    <p:sldId id="604" r:id="rId65"/>
    <p:sldId id="607" r:id="rId66"/>
    <p:sldId id="608" r:id="rId67"/>
    <p:sldId id="609" r:id="rId68"/>
    <p:sldId id="610" r:id="rId69"/>
    <p:sldId id="611" r:id="rId70"/>
    <p:sldId id="612" r:id="rId71"/>
    <p:sldId id="613" r:id="rId72"/>
    <p:sldId id="614" r:id="rId73"/>
    <p:sldId id="615" r:id="rId74"/>
    <p:sldId id="616" r:id="rId75"/>
    <p:sldId id="617" r:id="rId76"/>
    <p:sldId id="618" r:id="rId77"/>
    <p:sldId id="619" r:id="rId78"/>
    <p:sldId id="620" r:id="rId79"/>
    <p:sldId id="621" r:id="rId80"/>
    <p:sldId id="622" r:id="rId81"/>
    <p:sldId id="623" r:id="rId82"/>
    <p:sldId id="624" r:id="rId83"/>
    <p:sldId id="625" r:id="rId84"/>
    <p:sldId id="626" r:id="rId85"/>
    <p:sldId id="627" r:id="rId86"/>
    <p:sldId id="628" r:id="rId87"/>
    <p:sldId id="629" r:id="rId88"/>
    <p:sldId id="630" r:id="rId89"/>
    <p:sldId id="631" r:id="rId90"/>
    <p:sldId id="632" r:id="rId91"/>
    <p:sldId id="633" r:id="rId92"/>
    <p:sldId id="634" r:id="rId93"/>
    <p:sldId id="635" r:id="rId94"/>
    <p:sldId id="636" r:id="rId95"/>
    <p:sldId id="637" r:id="rId96"/>
    <p:sldId id="638" r:id="rId97"/>
    <p:sldId id="639" r:id="rId98"/>
    <p:sldId id="640" r:id="rId99"/>
    <p:sldId id="641" r:id="rId100"/>
    <p:sldId id="642" r:id="rId101"/>
    <p:sldId id="643" r:id="rId102"/>
    <p:sldId id="644" r:id="rId103"/>
    <p:sldId id="645" r:id="rId104"/>
    <p:sldId id="646" r:id="rId105"/>
    <p:sldId id="647" r:id="rId106"/>
    <p:sldId id="648" r:id="rId107"/>
    <p:sldId id="649" r:id="rId108"/>
    <p:sldId id="650" r:id="rId109"/>
    <p:sldId id="651" r:id="rId110"/>
    <p:sldId id="652" r:id="rId111"/>
    <p:sldId id="653" r:id="rId112"/>
    <p:sldId id="654" r:id="rId113"/>
    <p:sldId id="655" r:id="rId114"/>
    <p:sldId id="656" r:id="rId115"/>
    <p:sldId id="657" r:id="rId116"/>
    <p:sldId id="658" r:id="rId117"/>
    <p:sldId id="659" r:id="rId118"/>
    <p:sldId id="660" r:id="rId119"/>
    <p:sldId id="661" r:id="rId120"/>
    <p:sldId id="662" r:id="rId121"/>
    <p:sldId id="663" r:id="rId122"/>
    <p:sldId id="664" r:id="rId123"/>
    <p:sldId id="665" r:id="rId124"/>
    <p:sldId id="666" r:id="rId125"/>
    <p:sldId id="667" r:id="rId126"/>
    <p:sldId id="668" r:id="rId127"/>
    <p:sldId id="669" r:id="rId128"/>
    <p:sldId id="670" r:id="rId129"/>
    <p:sldId id="671" r:id="rId130"/>
    <p:sldId id="672" r:id="rId131"/>
    <p:sldId id="673" r:id="rId132"/>
    <p:sldId id="674" r:id="rId133"/>
    <p:sldId id="675" r:id="rId134"/>
    <p:sldId id="676" r:id="rId135"/>
    <p:sldId id="677" r:id="rId136"/>
    <p:sldId id="678" r:id="rId137"/>
    <p:sldId id="679" r:id="rId138"/>
    <p:sldId id="680" r:id="rId139"/>
    <p:sldId id="681" r:id="rId140"/>
    <p:sldId id="682" r:id="rId141"/>
    <p:sldId id="683" r:id="rId142"/>
    <p:sldId id="586" r:id="rId143"/>
    <p:sldId id="587" r:id="rId144"/>
    <p:sldId id="264" r:id="rId1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A0472C-E42D-409B-8C27-DB2E802EEC81}" v="33" dt="2022-10-19T17:09:15.35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86369"/>
  </p:normalViewPr>
  <p:slideViewPr>
    <p:cSldViewPr snapToGrid="0">
      <p:cViewPr varScale="1">
        <p:scale>
          <a:sx n="59" d="100"/>
          <a:sy n="59" d="100"/>
        </p:scale>
        <p:origin x="90" y="118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18/09/2023</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18/09/2023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93527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04351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53101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878962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286305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37092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710613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217774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6580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61746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2695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288216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792161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282178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269197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066436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24617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42470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201054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852439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851014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2973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434266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19387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292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15334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03122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832887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85607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947453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6904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388034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2112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723325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35756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0412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484516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104337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23638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143</a:t>
            </a:fld>
            <a:endParaRPr lang="es-CO"/>
          </a:p>
        </p:txBody>
      </p:sp>
    </p:spTree>
    <p:extLst>
      <p:ext uri="{BB962C8B-B14F-4D97-AF65-F5344CB8AC3E}">
        <p14:creationId xmlns:p14="http://schemas.microsoft.com/office/powerpoint/2010/main" val="901146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7186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7755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4567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9902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633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435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2</a:t>
            </a:fld>
            <a:endParaRPr lang="es-CO"/>
          </a:p>
        </p:txBody>
      </p:sp>
    </p:spTree>
    <p:extLst>
      <p:ext uri="{BB962C8B-B14F-4D97-AF65-F5344CB8AC3E}">
        <p14:creationId xmlns:p14="http://schemas.microsoft.com/office/powerpoint/2010/main" val="3608520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7915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501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8535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831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540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4478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865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1276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4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253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9142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049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8961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0659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37108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9077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0913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17198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7236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00043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390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7534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33345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66031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973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82022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62145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8589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26917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44425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6427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3793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48717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49482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57768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57480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113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50684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3124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966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78548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49070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5616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45398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62134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65851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79206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0532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0228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01372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35600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33822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55101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459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59508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85393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1490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38602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48144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6187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23778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5795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9416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97691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808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5157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8119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88023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73935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9558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99749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13610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73800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749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03824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0902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72290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6537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44089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27211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9805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02179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87263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0097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84391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360726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6851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t>18/09/2023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616174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D986248-06F7-A441-A47A-264EBD310E11}" type="datetimeFigureOut">
              <a:rPr lang="es-CO" smtClean="0"/>
              <a:t>18/09/2023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57677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D986248-06F7-A441-A47A-264EBD310E11}" type="datetimeFigureOut">
              <a:rPr lang="es-CO" smtClean="0"/>
              <a:t>18/09/2023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163105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D986248-06F7-A441-A47A-264EBD310E11}" type="datetimeFigureOut">
              <a:rPr lang="es-CO" smtClean="0"/>
              <a:t>18/09/2023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552623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D986248-06F7-A441-A47A-264EBD310E11}" type="datetimeFigureOut">
              <a:rPr lang="es-CO" smtClean="0"/>
              <a:t>18/09/2023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841637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D986248-06F7-A441-A47A-264EBD310E11}" type="datetimeFigureOut">
              <a:rPr lang="es-CO" smtClean="0"/>
              <a:t>18/09/2023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549159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t>18/09/2023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555854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t>18/09/2023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703419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8014046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 Chat o mensaje de texto&#10;&#10;Descripción generada automáticamente">
            <a:extLst>
              <a:ext uri="{FF2B5EF4-FFF2-40B4-BE49-F238E27FC236}">
                <a16:creationId xmlns:a16="http://schemas.microsoft.com/office/drawing/2014/main" id="{8987D83F-23BF-6E1C-F821-A9C5E95EB4A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62917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596000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t>18/09/2023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976590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19119102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Diseño personalizad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18/09/2023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5019872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635729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18/09/2023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D986248-06F7-A441-A47A-264EBD310E11}" type="datetimeFigureOut">
              <a:rPr lang="es-CO" smtClean="0"/>
              <a:t>18/09/2023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25498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D986248-06F7-A441-A47A-264EBD310E11}" type="datetimeFigureOut">
              <a:rPr lang="es-CO" smtClean="0"/>
              <a:t>18/09/2023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27879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D986248-06F7-A441-A47A-264EBD310E11}" type="datetimeFigureOut">
              <a:rPr lang="es-CO" smtClean="0"/>
              <a:t>18/09/2023</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500376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D986248-06F7-A441-A47A-264EBD310E11}" type="datetimeFigureOut">
              <a:rPr lang="es-CO" smtClean="0"/>
              <a:t>18/09/2023</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64295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986248-06F7-A441-A47A-264EBD310E11}" type="datetimeFigureOut">
              <a:rPr lang="es-CO" smtClean="0"/>
              <a:t>18/09/2023</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561900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D986248-06F7-A441-A47A-264EBD310E11}" type="datetimeFigureOut">
              <a:rPr lang="es-CO" smtClean="0"/>
              <a:t>18/09/2023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883275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D986248-06F7-A441-A47A-264EBD310E11}" type="datetimeFigureOut">
              <a:rPr lang="es-CO" smtClean="0"/>
              <a:t>18/09/2023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435110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D986248-06F7-A441-A47A-264EBD310E11}" type="datetimeFigureOut">
              <a:rPr lang="es-CO" smtClean="0"/>
              <a:t>18/09/2023</a:t>
            </a:fld>
            <a:endParaRPr lang="es-CO"/>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281332656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02" r:id="rId19"/>
    <p:sldLayoutId id="2147483689" r:id="rId20"/>
    <p:sldLayoutId id="2147483690" r:id="rId21"/>
    <p:sldLayoutId id="2147483707" r:id="rId22"/>
    <p:sldLayoutId id="2147483662" r:id="rId23"/>
    <p:sldLayoutId id="2147483663" r:id="rId24"/>
    <p:sldLayoutId id="2147483675" r:id="rId25"/>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3.xml"/><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4.xml"/><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5.xml"/><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7.xml"/><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8.xml"/><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9.xml"/><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0.xml"/><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1.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3.xml"/><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4.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5.xml"/><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6.xml"/><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7.xml"/><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9.xml"/><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0.xml"/><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2.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12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3.xml"/><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14.xml"/><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5.xml"/><Relationship Id="rId1" Type="http://schemas.openxmlformats.org/officeDocument/2006/relationships/slideLayout" Target="../slideLayouts/slideLayout17.xml"/></Relationships>
</file>

<file path=ppt/slides/_rels/slide12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6.xml"/><Relationship Id="rId1" Type="http://schemas.openxmlformats.org/officeDocument/2006/relationships/slideLayout" Target="../slideLayouts/slideLayout17.xml"/></Relationships>
</file>

<file path=ppt/slides/_rels/slide12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7.xml"/><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8.xml"/><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9.xml"/><Relationship Id="rId1" Type="http://schemas.openxmlformats.org/officeDocument/2006/relationships/slideLayout" Target="../slideLayouts/slideLayout17.xml"/></Relationships>
</file>

<file path=ppt/slides/_rels/slide12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20.xml"/><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21.xml"/><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3.xml"/><Relationship Id="rId1" Type="http://schemas.openxmlformats.org/officeDocument/2006/relationships/slideLayout" Target="../slideLayouts/slideLayout17.xml"/></Relationships>
</file>

<file path=ppt/slides/_rels/slide1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4.xml"/><Relationship Id="rId1" Type="http://schemas.openxmlformats.org/officeDocument/2006/relationships/slideLayout" Target="../slideLayouts/slideLayout17.xml"/></Relationships>
</file>

<file path=ppt/slides/_rels/slide1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25.xml"/><Relationship Id="rId1" Type="http://schemas.openxmlformats.org/officeDocument/2006/relationships/slideLayout" Target="../slideLayouts/slideLayout17.xml"/></Relationships>
</file>

<file path=ppt/slides/_rels/slide1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26.xml"/><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27.xml"/><Relationship Id="rId1" Type="http://schemas.openxmlformats.org/officeDocument/2006/relationships/slideLayout" Target="../slideLayouts/slideLayout17.xml"/></Relationships>
</file>

<file path=ppt/slides/_rels/slide1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8.xml"/><Relationship Id="rId1"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29.xml"/><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0.xml"/><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31.xml"/><Relationship Id="rId1" Type="http://schemas.openxmlformats.org/officeDocument/2006/relationships/slideLayout" Target="../slideLayouts/slideLayout17.xml"/></Relationships>
</file>

<file path=ppt/slides/_rels/slide13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3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4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33.xml"/><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34.xml"/><Relationship Id="rId1" Type="http://schemas.openxmlformats.org/officeDocument/2006/relationships/slideLayout" Target="../slideLayouts/slideLayout1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7.xml"/></Relationships>
</file>

<file path=ppt/slides/_rels/slide1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7.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7.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17.xml"/><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4.xm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6.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7.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8.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9.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0.xm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1.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3.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4.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5.xml"/><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7.xml"/><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8.xml"/><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9.xml"/><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0.xml"/><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707886"/>
          </a:xfrm>
          <a:prstGeom prst="rect">
            <a:avLst/>
          </a:prstGeom>
          <a:noFill/>
        </p:spPr>
        <p:txBody>
          <a:bodyPr wrap="square" rtlCol="0">
            <a:spAutoFit/>
          </a:bodyPr>
          <a:lstStyle/>
          <a:p>
            <a:r>
              <a:rPr lang="es-ES" sz="4000" b="1" dirty="0">
                <a:solidFill>
                  <a:schemeClr val="tx1">
                    <a:lumMod val="75000"/>
                    <a:lumOff val="25000"/>
                  </a:schemeClr>
                </a:solidFill>
                <a:latin typeface="Work Sans" pitchFamily="2" charset="77"/>
              </a:rPr>
              <a:t>Calendario De Google</a:t>
            </a:r>
          </a:p>
        </p:txBody>
      </p:sp>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P</a:t>
            </a:r>
            <a:r>
              <a:rPr lang="es-CO" sz="5400" b="1" dirty="0" err="1">
                <a:solidFill>
                  <a:schemeClr val="accent1"/>
                </a:solidFill>
                <a:latin typeface="Work Sans Light" pitchFamily="2" charset="77"/>
              </a:rPr>
              <a:t>roceso</a:t>
            </a:r>
            <a:r>
              <a:rPr lang="es-CO" sz="5400" b="1" dirty="0">
                <a:solidFill>
                  <a:schemeClr val="accent1"/>
                </a:solidFill>
                <a:latin typeface="Work Sans Light" pitchFamily="2" charset="77"/>
              </a:rPr>
              <a:t> instalación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rPr>
              <a:t>VS </a:t>
            </a:r>
            <a:r>
              <a:rPr kumimoji="0" lang="es-CO" sz="5400" b="1" i="0" u="none" strike="noStrike" kern="1200" cap="none" spc="0" normalizeH="0" baseline="0" noProof="0" dirty="0" err="1">
                <a:ln>
                  <a:noFill/>
                </a:ln>
                <a:solidFill>
                  <a:schemeClr val="accent1"/>
                </a:solidFill>
                <a:effectLst/>
                <a:uLnTx/>
                <a:uFillTx/>
                <a:latin typeface="Work Sans Light" pitchFamily="2" charset="77"/>
                <a:ea typeface="+mn-ea"/>
                <a:cs typeface="+mn-cs"/>
              </a:rPr>
              <a:t>Code</a:t>
            </a:r>
            <a:endPar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41599" y="2063460"/>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008914" cy="2048318"/>
          </a:xfrm>
          <a:prstGeom prst="rect">
            <a:avLst/>
          </a:prstGeom>
          <a:noFill/>
        </p:spPr>
        <p:txBody>
          <a:bodyPr wrap="square" rtlCol="0">
            <a:spAutoFit/>
          </a:bodyPr>
          <a:lstStyle/>
          <a:p>
            <a:pPr algn="just">
              <a:lnSpc>
                <a:spcPct val="107000"/>
              </a:lnSpc>
              <a:spcAft>
                <a:spcPts val="800"/>
              </a:spcAft>
            </a:pPr>
            <a:r>
              <a:rPr lang="es-CO" sz="2400" b="1" dirty="0">
                <a:effectLst/>
                <a:latin typeface="Arial" panose="020B0604020202020204" pitchFamily="34" charset="0"/>
                <a:ea typeface="Calibri" panose="020F0502020204030204" pitchFamily="34" charset="0"/>
                <a:cs typeface="Times New Roman" panose="02020603050405020304" pitchFamily="18" charset="0"/>
              </a:rPr>
              <a:t>Paso 6: </a:t>
            </a:r>
            <a:r>
              <a:rPr lang="es-CO" sz="24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Elige si deseas cambiar el nombre de la carpeta de accesos directos en el menú Inicio o si no deseas instalar accesos directos en absoluto. Haz clic en Next.</a:t>
            </a: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DCDC6259-1A06-D896-3F02-35FFDECC6887}"/>
              </a:ext>
            </a:extLst>
          </p:cNvPr>
          <p:cNvPicPr>
            <a:picLocks noChangeAspect="1"/>
          </p:cNvPicPr>
          <p:nvPr/>
        </p:nvPicPr>
        <p:blipFill>
          <a:blip r:embed="rId3"/>
          <a:stretch>
            <a:fillRect/>
          </a:stretch>
        </p:blipFill>
        <p:spPr>
          <a:xfrm>
            <a:off x="6515101" y="2393159"/>
            <a:ext cx="5399314" cy="4176569"/>
          </a:xfrm>
          <a:prstGeom prst="rect">
            <a:avLst/>
          </a:prstGeom>
        </p:spPr>
      </p:pic>
    </p:spTree>
    <p:extLst>
      <p:ext uri="{BB962C8B-B14F-4D97-AF65-F5344CB8AC3E}">
        <p14:creationId xmlns:p14="http://schemas.microsoft.com/office/powerpoint/2010/main" val="31560825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76: </a:t>
            </a:r>
            <a:r>
              <a:rPr lang="es-CO" sz="1800" dirty="0">
                <a:effectLst/>
                <a:latin typeface="Arial" panose="020B0604020202020204" pitchFamily="34" charset="0"/>
                <a:ea typeface="Calibri" panose="020F0502020204030204" pitchFamily="34" charset="0"/>
                <a:cs typeface="Times New Roman" panose="02020603050405020304" pitchFamily="18" charset="0"/>
              </a:rPr>
              <a:t>Vamos a definir nuestra zona horaria que en caso de Colombia es “-05:00”</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10;&#10;Descripción generada automáticamente">
            <a:extLst>
              <a:ext uri="{FF2B5EF4-FFF2-40B4-BE49-F238E27FC236}">
                <a16:creationId xmlns:a16="http://schemas.microsoft.com/office/drawing/2014/main" id="{33953C50-4A92-9777-F8DA-CFEB4EA3CA3B}"/>
              </a:ext>
            </a:extLst>
          </p:cNvPr>
          <p:cNvPicPr>
            <a:picLocks noChangeAspect="1"/>
          </p:cNvPicPr>
          <p:nvPr/>
        </p:nvPicPr>
        <p:blipFill>
          <a:blip r:embed="rId3"/>
          <a:stretch>
            <a:fillRect/>
          </a:stretch>
        </p:blipFill>
        <p:spPr>
          <a:xfrm>
            <a:off x="391886" y="3682092"/>
            <a:ext cx="11014446" cy="1232807"/>
          </a:xfrm>
          <a:prstGeom prst="rect">
            <a:avLst/>
          </a:prstGeom>
        </p:spPr>
      </p:pic>
    </p:spTree>
    <p:extLst>
      <p:ext uri="{BB962C8B-B14F-4D97-AF65-F5344CB8AC3E}">
        <p14:creationId xmlns:p14="http://schemas.microsoft.com/office/powerpoint/2010/main" val="39863901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5704114"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77: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crear una función llamada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dateTimeForCalendar</a:t>
            </a:r>
            <a:r>
              <a:rPr lang="es-CO" sz="1800" dirty="0">
                <a:effectLst/>
                <a:latin typeface="Arial" panose="020B0604020202020204" pitchFamily="34" charset="0"/>
                <a:ea typeface="Calibri" panose="020F0502020204030204" pitchFamily="34" charset="0"/>
                <a:cs typeface="Times New Roman" panose="02020603050405020304" pitchFamily="18" charset="0"/>
              </a:rPr>
              <a:t>” y le haremos una función flecha (línea 25 a 27)</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Aplicación, Sitio web&#10;&#10;Descripción generada automáticamente">
            <a:extLst>
              <a:ext uri="{FF2B5EF4-FFF2-40B4-BE49-F238E27FC236}">
                <a16:creationId xmlns:a16="http://schemas.microsoft.com/office/drawing/2014/main" id="{D549E0DF-1A44-8792-7679-152465186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86" y="3429000"/>
            <a:ext cx="10209352" cy="1598749"/>
          </a:xfrm>
          <a:prstGeom prst="rect">
            <a:avLst/>
          </a:prstGeom>
        </p:spPr>
      </p:pic>
    </p:spTree>
    <p:extLst>
      <p:ext uri="{BB962C8B-B14F-4D97-AF65-F5344CB8AC3E}">
        <p14:creationId xmlns:p14="http://schemas.microsoft.com/office/powerpoint/2010/main" val="27132126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258537" y="1657902"/>
            <a:ext cx="4803320" cy="5115568"/>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rPr>
              <a:t>Paso 78:</a:t>
            </a:r>
            <a:r>
              <a:rPr lang="es-CO" sz="1800" dirty="0">
                <a:effectLst/>
                <a:latin typeface="Arial" panose="020B0604020202020204" pitchFamily="34" charset="0"/>
                <a:ea typeface="Calibri" panose="020F0502020204030204" pitchFamily="34" charset="0"/>
              </a:rPr>
              <a:t> Ahora vamos a crear una variable que obtiene la fecha y hora actual (línea 28) además de eso vamos a extraer los componentes de la fecha como el año (línea 31) el mes (línea 32) como dato curioso los meses comienzan desde 0 en </a:t>
            </a:r>
            <a:r>
              <a:rPr lang="es-CO" sz="1800" dirty="0" err="1">
                <a:effectLst/>
                <a:latin typeface="Arial" panose="020B0604020202020204" pitchFamily="34" charset="0"/>
                <a:ea typeface="Calibri" panose="020F0502020204030204" pitchFamily="34" charset="0"/>
              </a:rPr>
              <a:t>javascript</a:t>
            </a:r>
            <a:r>
              <a:rPr lang="es-CO" sz="1800" dirty="0">
                <a:effectLst/>
                <a:latin typeface="Arial" panose="020B0604020202020204" pitchFamily="34" charset="0"/>
                <a:ea typeface="Calibri" panose="020F0502020204030204" pitchFamily="34" charset="0"/>
              </a:rPr>
              <a:t> así que hacemos que se agregue un +1 para que comience en 1 luego haremos una condicional con los meses de que en caso de que el número del mes sea menor a 0 agregue un 0 al comienzo (línea 33 a 35) también haremos los días (línea 36) y haremos la misma condicional con los días (línea 37 a 39) luego vamos a capturar las horas (línea 40) y la misma condicional (línea 41 a 43) y por último los minutos (línea 44) y la misma condicional (línea 45 a 47)</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Captura de pantalla de computadora&#10;&#10;Descripción generada automáticamente">
            <a:extLst>
              <a:ext uri="{FF2B5EF4-FFF2-40B4-BE49-F238E27FC236}">
                <a16:creationId xmlns:a16="http://schemas.microsoft.com/office/drawing/2014/main" id="{C7A6E747-F2D7-E241-B31A-9236DBD47F1B}"/>
              </a:ext>
            </a:extLst>
          </p:cNvPr>
          <p:cNvPicPr>
            <a:picLocks noChangeAspect="1"/>
          </p:cNvPicPr>
          <p:nvPr/>
        </p:nvPicPr>
        <p:blipFill>
          <a:blip r:embed="rId3"/>
          <a:stretch>
            <a:fillRect/>
          </a:stretch>
        </p:blipFill>
        <p:spPr>
          <a:xfrm>
            <a:off x="5204793" y="1657902"/>
            <a:ext cx="6845693" cy="4546955"/>
          </a:xfrm>
          <a:prstGeom prst="rect">
            <a:avLst/>
          </a:prstGeom>
        </p:spPr>
      </p:pic>
    </p:spTree>
    <p:extLst>
      <p:ext uri="{BB962C8B-B14F-4D97-AF65-F5344CB8AC3E}">
        <p14:creationId xmlns:p14="http://schemas.microsoft.com/office/powerpoint/2010/main" val="20218119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4226478"/>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79:</a:t>
            </a:r>
            <a:r>
              <a:rPr lang="es-CO" sz="1800" dirty="0">
                <a:effectLst/>
                <a:latin typeface="Arial" panose="020B0604020202020204" pitchFamily="34" charset="0"/>
                <a:ea typeface="Calibri" panose="020F0502020204030204" pitchFamily="34" charset="0"/>
                <a:cs typeface="Times New Roman" panose="02020603050405020304" pitchFamily="18" charset="0"/>
              </a:rPr>
              <a:t> Ahora dentro de la misma función vamos a construir una cadena de la fecha y la hora en un formato (ISO 8601) (Línea 50) también vamos a convertir esa cadena en un objeto date (línea 53) luego vamos a calcula la hora de inicio para agregar el evento al calendario (línea 56) y la hora de su finalización que será una hora después (línea 57) luego vamos a hacer que retorne las horas de cuando comenzó y cuando termina (líneas desde la 59 hasta la 62) , y dejamos ahí la función (línea 63)</a:t>
            </a:r>
            <a:r>
              <a:rPr lang="es-CO" sz="1800" b="1" dirty="0">
                <a:effectLst/>
                <a:latin typeface="Arial" panose="020B0604020202020204" pitchFamily="34" charset="0"/>
                <a:ea typeface="Calibri" panose="020F0502020204030204" pitchFamily="34" charset="0"/>
                <a:cs typeface="Times New Roman" panose="02020603050405020304" pitchFamily="18" charset="0"/>
              </a:rPr>
              <a:t> </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Captura de pantalla de un teléfono celular&#10;&#10;Descripción generada automáticamente">
            <a:extLst>
              <a:ext uri="{FF2B5EF4-FFF2-40B4-BE49-F238E27FC236}">
                <a16:creationId xmlns:a16="http://schemas.microsoft.com/office/drawing/2014/main" id="{1B8D528C-897A-18A4-B1A1-05F49BA24E95}"/>
              </a:ext>
            </a:extLst>
          </p:cNvPr>
          <p:cNvPicPr>
            <a:picLocks noChangeAspect="1"/>
          </p:cNvPicPr>
          <p:nvPr/>
        </p:nvPicPr>
        <p:blipFill>
          <a:blip r:embed="rId3"/>
          <a:stretch>
            <a:fillRect/>
          </a:stretch>
        </p:blipFill>
        <p:spPr>
          <a:xfrm>
            <a:off x="4996543" y="1788531"/>
            <a:ext cx="6803572" cy="4465311"/>
          </a:xfrm>
          <a:prstGeom prst="rect">
            <a:avLst/>
          </a:prstGeom>
        </p:spPr>
      </p:pic>
    </p:spTree>
    <p:extLst>
      <p:ext uri="{BB962C8B-B14F-4D97-AF65-F5344CB8AC3E}">
        <p14:creationId xmlns:p14="http://schemas.microsoft.com/office/powerpoint/2010/main" val="26134486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5339443"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80: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hacer que se imprima en la terminal para ver la hora para asegurarnos de que la función esta correcta (línea 66)</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E0FC3F1D-62D1-4EF0-BE78-68721F6FE00B}"/>
              </a:ext>
            </a:extLst>
          </p:cNvPr>
          <p:cNvPicPr>
            <a:picLocks noChangeAspect="1"/>
          </p:cNvPicPr>
          <p:nvPr/>
        </p:nvPicPr>
        <p:blipFill>
          <a:blip r:embed="rId3"/>
          <a:stretch>
            <a:fillRect/>
          </a:stretch>
        </p:blipFill>
        <p:spPr>
          <a:xfrm>
            <a:off x="391886" y="3230990"/>
            <a:ext cx="10936742" cy="2089009"/>
          </a:xfrm>
          <a:prstGeom prst="rect">
            <a:avLst/>
          </a:prstGeom>
        </p:spPr>
      </p:pic>
    </p:spTree>
    <p:extLst>
      <p:ext uri="{BB962C8B-B14F-4D97-AF65-F5344CB8AC3E}">
        <p14:creationId xmlns:p14="http://schemas.microsoft.com/office/powerpoint/2010/main" val="41522962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5339443"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81: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la terminal y vamos a colocar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a:t>
            </a:r>
            <a:r>
              <a:rPr lang="es-CO" sz="1800" dirty="0">
                <a:effectLst/>
                <a:latin typeface="Arial" panose="020B0604020202020204" pitchFamily="34" charset="0"/>
                <a:ea typeface="Calibri" panose="020F0502020204030204" pitchFamily="34" charset="0"/>
                <a:cs typeface="Times New Roman" panose="02020603050405020304" pitchFamily="18" charset="0"/>
              </a:rPr>
              <a:t> google_calendar.js)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a:extLst>
              <a:ext uri="{FF2B5EF4-FFF2-40B4-BE49-F238E27FC236}">
                <a16:creationId xmlns:a16="http://schemas.microsoft.com/office/drawing/2014/main" id="{7F69728E-6541-5DC5-DFBD-A32D9300AA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2445" y="2659025"/>
            <a:ext cx="7113138" cy="3016023"/>
          </a:xfrm>
          <a:prstGeom prst="rect">
            <a:avLst/>
          </a:prstGeom>
        </p:spPr>
      </p:pic>
    </p:spTree>
    <p:extLst>
      <p:ext uri="{BB962C8B-B14F-4D97-AF65-F5344CB8AC3E}">
        <p14:creationId xmlns:p14="http://schemas.microsoft.com/office/powerpoint/2010/main" val="17585425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204857"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82</a:t>
            </a:r>
            <a:r>
              <a:rPr lang="es-CO" sz="1800" dirty="0">
                <a:effectLst/>
                <a:latin typeface="Arial" panose="020B0604020202020204" pitchFamily="34" charset="0"/>
                <a:ea typeface="Calibri" panose="020F0502020204030204" pitchFamily="34" charset="0"/>
                <a:cs typeface="Times New Roman" panose="02020603050405020304" pitchFamily="18" charset="0"/>
              </a:rPr>
              <a:t>: Y vemos como se agregó la hora correctamente, aunque no la comprendas si te sale algo parecido a fechas vamos bien.</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con confianza media">
            <a:extLst>
              <a:ext uri="{FF2B5EF4-FFF2-40B4-BE49-F238E27FC236}">
                <a16:creationId xmlns:a16="http://schemas.microsoft.com/office/drawing/2014/main" id="{FB809E4D-FEC1-2B00-26E0-322B2157812E}"/>
              </a:ext>
            </a:extLst>
          </p:cNvPr>
          <p:cNvPicPr>
            <a:picLocks noChangeAspect="1"/>
          </p:cNvPicPr>
          <p:nvPr/>
        </p:nvPicPr>
        <p:blipFill>
          <a:blip r:embed="rId3"/>
          <a:stretch>
            <a:fillRect/>
          </a:stretch>
        </p:blipFill>
        <p:spPr>
          <a:xfrm>
            <a:off x="391886" y="2926216"/>
            <a:ext cx="10031650" cy="2684166"/>
          </a:xfrm>
          <a:prstGeom prst="rect">
            <a:avLst/>
          </a:prstGeom>
        </p:spPr>
      </p:pic>
    </p:spTree>
    <p:extLst>
      <p:ext uri="{BB962C8B-B14F-4D97-AF65-F5344CB8AC3E}">
        <p14:creationId xmlns:p14="http://schemas.microsoft.com/office/powerpoint/2010/main" val="37221668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760028" cy="1559209"/>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83: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borramos donde imprimimos la hora (línea 66) y su comentario en caso de que lo hayas hecho (línea 65) y en su lugar vamos a crear una nueva función flecha llamada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insertEvent</a:t>
            </a:r>
            <a:r>
              <a:rPr lang="es-CO" sz="1800" dirty="0">
                <a:effectLst/>
                <a:latin typeface="Arial" panose="020B0604020202020204" pitchFamily="34" charset="0"/>
                <a:ea typeface="Calibri" panose="020F0502020204030204" pitchFamily="34" charset="0"/>
                <a:cs typeface="Times New Roman" panose="02020603050405020304" pitchFamily="18" charset="0"/>
              </a:rPr>
              <a:t>) y contendrá el argumento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event</a:t>
            </a:r>
            <a:r>
              <a:rPr lang="es-CO" sz="1800" dirty="0">
                <a:effectLst/>
                <a:latin typeface="Arial" panose="020B0604020202020204" pitchFamily="34" charset="0"/>
                <a:ea typeface="Calibri" panose="020F0502020204030204" pitchFamily="34" charset="0"/>
                <a:cs typeface="Times New Roman" panose="02020603050405020304" pitchFamily="18" charset="0"/>
              </a:rPr>
              <a:t>) que posteriormente vamos a crear. </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con confianza media">
            <a:extLst>
              <a:ext uri="{FF2B5EF4-FFF2-40B4-BE49-F238E27FC236}">
                <a16:creationId xmlns:a16="http://schemas.microsoft.com/office/drawing/2014/main" id="{ABF9E3BA-ED1E-737C-173C-47672F9550A4}"/>
              </a:ext>
            </a:extLst>
          </p:cNvPr>
          <p:cNvPicPr>
            <a:picLocks noChangeAspect="1"/>
          </p:cNvPicPr>
          <p:nvPr/>
        </p:nvPicPr>
        <p:blipFill>
          <a:blip r:embed="rId3"/>
          <a:stretch>
            <a:fillRect/>
          </a:stretch>
        </p:blipFill>
        <p:spPr>
          <a:xfrm>
            <a:off x="270988" y="3754809"/>
            <a:ext cx="8608403" cy="1855573"/>
          </a:xfrm>
          <a:prstGeom prst="rect">
            <a:avLst/>
          </a:prstGeom>
        </p:spPr>
      </p:pic>
    </p:spTree>
    <p:extLst>
      <p:ext uri="{BB962C8B-B14F-4D97-AF65-F5344CB8AC3E}">
        <p14:creationId xmlns:p14="http://schemas.microsoft.com/office/powerpoint/2010/main" val="6522378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560128" cy="373757"/>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84: </a:t>
            </a:r>
            <a:r>
              <a:rPr lang="es-CO" sz="1800" dirty="0">
                <a:effectLst/>
                <a:latin typeface="Arial" panose="020B0604020202020204" pitchFamily="34" charset="0"/>
                <a:ea typeface="Calibri" panose="020F0502020204030204" pitchFamily="34" charset="0"/>
                <a:cs typeface="Times New Roman" panose="02020603050405020304" pitchFamily="18" charset="0"/>
              </a:rPr>
              <a:t>Realizaremos un try catch (líneas desde las 68 a la 72)</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10;&#10;Descripción generada automáticamente">
            <a:extLst>
              <a:ext uri="{FF2B5EF4-FFF2-40B4-BE49-F238E27FC236}">
                <a16:creationId xmlns:a16="http://schemas.microsoft.com/office/drawing/2014/main" id="{A6938F63-01C7-7292-255D-F0AA0F4AEF96}"/>
              </a:ext>
            </a:extLst>
          </p:cNvPr>
          <p:cNvPicPr>
            <a:picLocks noChangeAspect="1"/>
          </p:cNvPicPr>
          <p:nvPr/>
        </p:nvPicPr>
        <p:blipFill>
          <a:blip r:embed="rId3"/>
          <a:stretch>
            <a:fillRect/>
          </a:stretch>
        </p:blipFill>
        <p:spPr>
          <a:xfrm>
            <a:off x="286477" y="2754086"/>
            <a:ext cx="10618406" cy="2856296"/>
          </a:xfrm>
          <a:prstGeom prst="rect">
            <a:avLst/>
          </a:prstGeom>
        </p:spPr>
      </p:pic>
    </p:spTree>
    <p:extLst>
      <p:ext uri="{BB962C8B-B14F-4D97-AF65-F5344CB8AC3E}">
        <p14:creationId xmlns:p14="http://schemas.microsoft.com/office/powerpoint/2010/main" val="9930158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5339443"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85: </a:t>
            </a:r>
            <a:r>
              <a:rPr lang="es-CO" sz="1800" dirty="0">
                <a:effectLst/>
                <a:latin typeface="Arial" panose="020B0604020202020204" pitchFamily="34" charset="0"/>
                <a:ea typeface="Calibri" panose="020F0502020204030204" pitchFamily="34" charset="0"/>
                <a:cs typeface="Times New Roman" panose="02020603050405020304" pitchFamily="18" charset="0"/>
              </a:rPr>
              <a:t>Dentro del try vamos a intentar insertar un evento en el calendario usando la api de Google Calendar (línea desde la 70 hasta la 74)</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Pantalla de computadora con letras&#10;&#10;Descripción generada automáticamente con confianza media">
            <a:extLst>
              <a:ext uri="{FF2B5EF4-FFF2-40B4-BE49-F238E27FC236}">
                <a16:creationId xmlns:a16="http://schemas.microsoft.com/office/drawing/2014/main" id="{A288F32B-833F-74C1-9E57-6A21CB5D8BEE}"/>
              </a:ext>
            </a:extLst>
          </p:cNvPr>
          <p:cNvPicPr>
            <a:picLocks noChangeAspect="1"/>
          </p:cNvPicPr>
          <p:nvPr/>
        </p:nvPicPr>
        <p:blipFill>
          <a:blip r:embed="rId3"/>
          <a:stretch>
            <a:fillRect/>
          </a:stretch>
        </p:blipFill>
        <p:spPr>
          <a:xfrm>
            <a:off x="202324" y="3094037"/>
            <a:ext cx="8416589" cy="2376034"/>
          </a:xfrm>
          <a:prstGeom prst="rect">
            <a:avLst/>
          </a:prstGeom>
        </p:spPr>
      </p:pic>
    </p:spTree>
    <p:extLst>
      <p:ext uri="{BB962C8B-B14F-4D97-AF65-F5344CB8AC3E}">
        <p14:creationId xmlns:p14="http://schemas.microsoft.com/office/powerpoint/2010/main" val="624996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P</a:t>
            </a:r>
            <a:r>
              <a:rPr lang="es-CO" sz="5400" b="1" dirty="0" err="1">
                <a:solidFill>
                  <a:schemeClr val="accent1"/>
                </a:solidFill>
                <a:latin typeface="Work Sans Light" pitchFamily="2" charset="77"/>
              </a:rPr>
              <a:t>roceso</a:t>
            </a:r>
            <a:r>
              <a:rPr lang="es-CO" sz="5400" b="1" dirty="0">
                <a:solidFill>
                  <a:schemeClr val="accent1"/>
                </a:solidFill>
                <a:latin typeface="Work Sans Light" pitchFamily="2" charset="77"/>
              </a:rPr>
              <a:t> instalación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rPr>
              <a:t>VS </a:t>
            </a:r>
            <a:r>
              <a:rPr kumimoji="0" lang="es-CO" sz="5400" b="1" i="0" u="none" strike="noStrike" kern="1200" cap="none" spc="0" normalizeH="0" baseline="0" noProof="0" dirty="0" err="1">
                <a:ln>
                  <a:noFill/>
                </a:ln>
                <a:solidFill>
                  <a:schemeClr val="accent1"/>
                </a:solidFill>
                <a:effectLst/>
                <a:uLnTx/>
                <a:uFillTx/>
                <a:latin typeface="Work Sans Light" pitchFamily="2" charset="77"/>
                <a:ea typeface="+mn-ea"/>
                <a:cs typeface="+mn-cs"/>
              </a:rPr>
              <a:t>Code</a:t>
            </a:r>
            <a:endPar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41599" y="2063460"/>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008914" cy="1653145"/>
          </a:xfrm>
          <a:prstGeom prst="rect">
            <a:avLst/>
          </a:prstGeom>
          <a:noFill/>
        </p:spPr>
        <p:txBody>
          <a:bodyPr wrap="square" rtlCol="0">
            <a:spAutoFit/>
          </a:bodyPr>
          <a:lstStyle/>
          <a:p>
            <a:pPr algn="just">
              <a:lnSpc>
                <a:spcPct val="107000"/>
              </a:lnSpc>
              <a:spcAft>
                <a:spcPts val="800"/>
              </a:spcAft>
            </a:pPr>
            <a:r>
              <a:rPr lang="es-CO" sz="2400" b="1" dirty="0">
                <a:effectLst/>
                <a:latin typeface="Arial" panose="020B0604020202020204" pitchFamily="34" charset="0"/>
                <a:ea typeface="Calibri" panose="020F0502020204030204" pitchFamily="34" charset="0"/>
                <a:cs typeface="Times New Roman" panose="02020603050405020304" pitchFamily="18" charset="0"/>
              </a:rPr>
              <a:t>Paso 7: </a:t>
            </a:r>
            <a:r>
              <a:rPr lang="es-CO" sz="24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Selecciona las tareas adicionales, por ej. crear un icono en el escritorio o añadir opciones al menú contextual de Windows Explorer. Haz clic en Next.</a:t>
            </a: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2F2F39F5-594B-F743-4F82-3F0BE4829CBD}"/>
              </a:ext>
            </a:extLst>
          </p:cNvPr>
          <p:cNvPicPr>
            <a:picLocks noChangeAspect="1"/>
          </p:cNvPicPr>
          <p:nvPr/>
        </p:nvPicPr>
        <p:blipFill>
          <a:blip r:embed="rId3"/>
          <a:stretch>
            <a:fillRect/>
          </a:stretch>
        </p:blipFill>
        <p:spPr>
          <a:xfrm>
            <a:off x="6731203" y="2029628"/>
            <a:ext cx="5068912" cy="3913970"/>
          </a:xfrm>
          <a:prstGeom prst="rect">
            <a:avLst/>
          </a:prstGeom>
        </p:spPr>
      </p:pic>
    </p:spTree>
    <p:extLst>
      <p:ext uri="{BB962C8B-B14F-4D97-AF65-F5344CB8AC3E}">
        <p14:creationId xmlns:p14="http://schemas.microsoft.com/office/powerpoint/2010/main" val="29060852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5339443" cy="1559209"/>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86:</a:t>
            </a:r>
            <a:r>
              <a:rPr lang="es-CO" sz="1800" dirty="0">
                <a:effectLst/>
                <a:latin typeface="Arial" panose="020B0604020202020204" pitchFamily="34" charset="0"/>
                <a:ea typeface="Calibri" panose="020F0502020204030204" pitchFamily="34" charset="0"/>
                <a:cs typeface="Times New Roman" panose="02020603050405020304" pitchFamily="18" charset="0"/>
              </a:rPr>
              <a:t> Dentro del try vamos a verificar que se haya insertado correctamente con una condicional (línea 77) en caso de que se haya insertado correctamente nos retorna 1 (línea 78) de lo contrario (línea 79) nos va a retornar 0 (línea 80)</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Pantalla de computadora con letras&#10;&#10;Descripción generada automáticamente con confianza media">
            <a:extLst>
              <a:ext uri="{FF2B5EF4-FFF2-40B4-BE49-F238E27FC236}">
                <a16:creationId xmlns:a16="http://schemas.microsoft.com/office/drawing/2014/main" id="{9574405E-5FFD-B7D3-37AB-B164A382D6F9}"/>
              </a:ext>
            </a:extLst>
          </p:cNvPr>
          <p:cNvPicPr>
            <a:picLocks noChangeAspect="1"/>
          </p:cNvPicPr>
          <p:nvPr/>
        </p:nvPicPr>
        <p:blipFill>
          <a:blip r:embed="rId3"/>
          <a:stretch>
            <a:fillRect/>
          </a:stretch>
        </p:blipFill>
        <p:spPr>
          <a:xfrm>
            <a:off x="391886" y="3510261"/>
            <a:ext cx="7935400" cy="2627176"/>
          </a:xfrm>
          <a:prstGeom prst="rect">
            <a:avLst/>
          </a:prstGeom>
        </p:spPr>
      </p:pic>
    </p:spTree>
    <p:extLst>
      <p:ext uri="{BB962C8B-B14F-4D97-AF65-F5344CB8AC3E}">
        <p14:creationId xmlns:p14="http://schemas.microsoft.com/office/powerpoint/2010/main" val="9277054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7315200"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87: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en el catch (línea 82) vamos a capturar un error en caso de que lo haya no envié el error a la consola (línea 83) y además retorne 0 (línea 84) y vamos a terminar la función.</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a:extLst>
              <a:ext uri="{FF2B5EF4-FFF2-40B4-BE49-F238E27FC236}">
                <a16:creationId xmlns:a16="http://schemas.microsoft.com/office/drawing/2014/main" id="{76B1E4C1-581F-734C-8684-030B598824B4}"/>
              </a:ext>
            </a:extLst>
          </p:cNvPr>
          <p:cNvPicPr>
            <a:picLocks noChangeAspect="1"/>
          </p:cNvPicPr>
          <p:nvPr/>
        </p:nvPicPr>
        <p:blipFill>
          <a:blip r:embed="rId3"/>
          <a:stretch>
            <a:fillRect/>
          </a:stretch>
        </p:blipFill>
        <p:spPr>
          <a:xfrm>
            <a:off x="391886" y="3592292"/>
            <a:ext cx="10233195" cy="1777320"/>
          </a:xfrm>
          <a:prstGeom prst="rect">
            <a:avLst/>
          </a:prstGeom>
        </p:spPr>
      </p:pic>
    </p:spTree>
    <p:extLst>
      <p:ext uri="{BB962C8B-B14F-4D97-AF65-F5344CB8AC3E}">
        <p14:creationId xmlns:p14="http://schemas.microsoft.com/office/powerpoint/2010/main" val="10167556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5339443"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88: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obtenemos la fecha y la hora para el evento (línea 89)</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a:extLst>
              <a:ext uri="{FF2B5EF4-FFF2-40B4-BE49-F238E27FC236}">
                <a16:creationId xmlns:a16="http://schemas.microsoft.com/office/drawing/2014/main" id="{2FAFD729-E1C1-69A8-5E76-9F84D17C53D3}"/>
              </a:ext>
            </a:extLst>
          </p:cNvPr>
          <p:cNvPicPr>
            <a:picLocks noChangeAspect="1"/>
          </p:cNvPicPr>
          <p:nvPr/>
        </p:nvPicPr>
        <p:blipFill>
          <a:blip r:embed="rId3"/>
          <a:stretch>
            <a:fillRect/>
          </a:stretch>
        </p:blipFill>
        <p:spPr>
          <a:xfrm>
            <a:off x="391886" y="2800898"/>
            <a:ext cx="9577272" cy="1670731"/>
          </a:xfrm>
          <a:prstGeom prst="rect">
            <a:avLst/>
          </a:prstGeom>
        </p:spPr>
      </p:pic>
    </p:spTree>
    <p:extLst>
      <p:ext uri="{BB962C8B-B14F-4D97-AF65-F5344CB8AC3E}">
        <p14:creationId xmlns:p14="http://schemas.microsoft.com/office/powerpoint/2010/main" val="1274228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5339443"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89: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crear un evento para Google Calendar (línea 92) y lo llamaremos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event</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10;&#10;Descripción generada automáticamente">
            <a:extLst>
              <a:ext uri="{FF2B5EF4-FFF2-40B4-BE49-F238E27FC236}">
                <a16:creationId xmlns:a16="http://schemas.microsoft.com/office/drawing/2014/main" id="{75560D53-11CE-8FE2-98EF-6B782F986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86" y="3586163"/>
            <a:ext cx="10057513" cy="1753280"/>
          </a:xfrm>
          <a:prstGeom prst="rect">
            <a:avLst/>
          </a:prstGeom>
        </p:spPr>
      </p:pic>
    </p:spTree>
    <p:extLst>
      <p:ext uri="{BB962C8B-B14F-4D97-AF65-F5344CB8AC3E}">
        <p14:creationId xmlns:p14="http://schemas.microsoft.com/office/powerpoint/2010/main" val="344738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7" y="1788531"/>
            <a:ext cx="4474028" cy="4819204"/>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90: </a:t>
            </a:r>
            <a:r>
              <a:rPr lang="es-CO" sz="1800" dirty="0">
                <a:effectLst/>
                <a:latin typeface="Arial" panose="020B0604020202020204" pitchFamily="34" charset="0"/>
                <a:ea typeface="Calibri" panose="020F0502020204030204" pitchFamily="34" charset="0"/>
                <a:cs typeface="Times New Roman" panose="02020603050405020304" pitchFamily="18" charset="0"/>
              </a:rPr>
              <a:t>Dentro de este evento vamos a agregar las descripciones que nos pide crear un evento en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google</a:t>
            </a:r>
            <a:r>
              <a:rPr lang="es-CO" sz="1800" dirty="0">
                <a:effectLst/>
                <a:latin typeface="Arial" panose="020B0604020202020204" pitchFamily="34" charset="0"/>
                <a:ea typeface="Calibri" panose="020F0502020204030204" pitchFamily="34" charset="0"/>
                <a:cs typeface="Times New Roman" panose="02020603050405020304" pitchFamily="18" charset="0"/>
              </a:rPr>
              <a:t> calendar, comenzaremos con por resumen (línea 93) es importante que mires las comillas ya que para seleccionar que agregaremos vamos a colocarla con comillas simple (‘ ’) y lo que se agregará con otro tipo de comillas conocidas como “plantillas de cadenas” 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template</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literals</a:t>
            </a:r>
            <a:r>
              <a:rPr lang="es-CO" sz="1800" dirty="0">
                <a:effectLst/>
                <a:latin typeface="Arial" panose="020B0604020202020204" pitchFamily="34" charset="0"/>
                <a:ea typeface="Calibri" panose="020F0502020204030204" pitchFamily="34" charset="0"/>
                <a:cs typeface="Times New Roman" panose="02020603050405020304" pitchFamily="18" charset="0"/>
              </a:rPr>
              <a:t>” las cuales son (</a:t>
            </a:r>
            <a:r>
              <a:rPr lang="es-CO" sz="1800" dirty="0">
                <a:solidFill>
                  <a:srgbClr val="343541"/>
                </a:solidFill>
                <a:effectLst/>
                <a:latin typeface="Segoe UI" panose="020B0502040204020203" pitchFamily="34" charset="0"/>
                <a:ea typeface="Calibri" panose="020F0502020204030204" pitchFamily="34" charset="0"/>
                <a:cs typeface="Times New Roman" panose="02020603050405020304" pitchFamily="18" charset="0"/>
              </a:rPr>
              <a:t>` `</a:t>
            </a:r>
            <a:r>
              <a:rPr lang="es-CO" sz="1800" dirty="0">
                <a:effectLst/>
                <a:latin typeface="Arial" panose="020B0604020202020204" pitchFamily="34" charset="0"/>
                <a:ea typeface="Calibri" panose="020F0502020204030204" pitchFamily="34" charset="0"/>
                <a:cs typeface="Times New Roman" panose="02020603050405020304" pitchFamily="18" charset="0"/>
              </a:rPr>
              <a:t>), también agregaremos la descripción (líneas 94) y vamos a agregar la hora del comienzo (líneas desde la 95 hasta la 98) y cuando terminará el evento (líneas desde la 99 hasta la 102) y por último cerramos el evento (línea 103)</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a:extLst>
              <a:ext uri="{FF2B5EF4-FFF2-40B4-BE49-F238E27FC236}">
                <a16:creationId xmlns:a16="http://schemas.microsoft.com/office/drawing/2014/main" id="{56D228DE-0A18-1297-9634-4323B498BCAB}"/>
              </a:ext>
            </a:extLst>
          </p:cNvPr>
          <p:cNvPicPr>
            <a:picLocks noChangeAspect="1"/>
          </p:cNvPicPr>
          <p:nvPr/>
        </p:nvPicPr>
        <p:blipFill>
          <a:blip r:embed="rId3"/>
          <a:stretch>
            <a:fillRect/>
          </a:stretch>
        </p:blipFill>
        <p:spPr>
          <a:xfrm>
            <a:off x="5069749" y="1788530"/>
            <a:ext cx="6869347" cy="3191684"/>
          </a:xfrm>
          <a:prstGeom prst="rect">
            <a:avLst/>
          </a:prstGeom>
        </p:spPr>
      </p:pic>
    </p:spTree>
    <p:extLst>
      <p:ext uri="{BB962C8B-B14F-4D97-AF65-F5344CB8AC3E}">
        <p14:creationId xmlns:p14="http://schemas.microsoft.com/office/powerpoint/2010/main" val="5452251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7" y="1788531"/>
            <a:ext cx="7707084" cy="1262846"/>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91: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llamar la función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insertEvent</a:t>
            </a:r>
            <a:r>
              <a:rPr lang="es-CO" sz="1800" dirty="0">
                <a:effectLst/>
                <a:latin typeface="Arial" panose="020B0604020202020204" pitchFamily="34" charset="0"/>
                <a:ea typeface="Calibri" panose="020F0502020204030204" pitchFamily="34" charset="0"/>
                <a:cs typeface="Times New Roman" panose="02020603050405020304" pitchFamily="18" charset="0"/>
              </a:rPr>
              <a:t>” y le vamos a insertar el evento (línea 106) y luego en caso de que haya funcionado vamos a imprimir la respuesta (línea 107 a 109) y vamos a capturar el error en caso de que no haya funcionado (líneas desde la 110 a la 112)</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B3349F20-B48B-9D42-C3B2-4D4C025781BD}"/>
              </a:ext>
            </a:extLst>
          </p:cNvPr>
          <p:cNvPicPr>
            <a:picLocks noChangeAspect="1"/>
          </p:cNvPicPr>
          <p:nvPr/>
        </p:nvPicPr>
        <p:blipFill>
          <a:blip r:embed="rId3"/>
          <a:stretch>
            <a:fillRect/>
          </a:stretch>
        </p:blipFill>
        <p:spPr>
          <a:xfrm>
            <a:off x="391885" y="4198302"/>
            <a:ext cx="9225643" cy="1980204"/>
          </a:xfrm>
          <a:prstGeom prst="rect">
            <a:avLst/>
          </a:prstGeom>
        </p:spPr>
      </p:pic>
    </p:spTree>
    <p:extLst>
      <p:ext uri="{BB962C8B-B14F-4D97-AF65-F5344CB8AC3E}">
        <p14:creationId xmlns:p14="http://schemas.microsoft.com/office/powerpoint/2010/main" val="2023022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7" y="1788531"/>
            <a:ext cx="4474028"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92: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la terminal de nuevo y vamos a colocar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a:t>
            </a:r>
            <a:r>
              <a:rPr lang="es-CO" sz="1800" dirty="0">
                <a:effectLst/>
                <a:latin typeface="Arial" panose="020B0604020202020204" pitchFamily="34" charset="0"/>
                <a:ea typeface="Calibri" panose="020F0502020204030204" pitchFamily="34" charset="0"/>
                <a:cs typeface="Times New Roman" panose="02020603050405020304" pitchFamily="18" charset="0"/>
              </a:rPr>
              <a:t> google_calendar.js”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con confianza baja">
            <a:extLst>
              <a:ext uri="{FF2B5EF4-FFF2-40B4-BE49-F238E27FC236}">
                <a16:creationId xmlns:a16="http://schemas.microsoft.com/office/drawing/2014/main" id="{54AC1E39-37DD-70D7-64FF-79F75BF0F615}"/>
              </a:ext>
            </a:extLst>
          </p:cNvPr>
          <p:cNvPicPr>
            <a:picLocks noChangeAspect="1"/>
          </p:cNvPicPr>
          <p:nvPr/>
        </p:nvPicPr>
        <p:blipFill>
          <a:blip r:embed="rId3"/>
          <a:stretch>
            <a:fillRect/>
          </a:stretch>
        </p:blipFill>
        <p:spPr>
          <a:xfrm>
            <a:off x="391886" y="2982685"/>
            <a:ext cx="8745733" cy="2443361"/>
          </a:xfrm>
          <a:prstGeom prst="rect">
            <a:avLst/>
          </a:prstGeom>
        </p:spPr>
      </p:pic>
    </p:spTree>
    <p:extLst>
      <p:ext uri="{BB962C8B-B14F-4D97-AF65-F5344CB8AC3E}">
        <p14:creationId xmlns:p14="http://schemas.microsoft.com/office/powerpoint/2010/main" val="41269072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7" y="1788531"/>
            <a:ext cx="4474028"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93: </a:t>
            </a:r>
            <a:r>
              <a:rPr lang="es-CO" sz="1800" dirty="0">
                <a:effectLst/>
                <a:latin typeface="Arial" panose="020B0604020202020204" pitchFamily="34" charset="0"/>
                <a:ea typeface="Calibri" panose="020F0502020204030204" pitchFamily="34" charset="0"/>
                <a:cs typeface="Times New Roman" panose="02020603050405020304" pitchFamily="18" charset="0"/>
              </a:rPr>
              <a:t>Si nos retorna “1” significa que funciono. </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10;&#10;Descripción generada automáticamente">
            <a:extLst>
              <a:ext uri="{FF2B5EF4-FFF2-40B4-BE49-F238E27FC236}">
                <a16:creationId xmlns:a16="http://schemas.microsoft.com/office/drawing/2014/main" id="{940DFA8A-73C2-7DED-ECF5-C16FCCF93C3A}"/>
              </a:ext>
            </a:extLst>
          </p:cNvPr>
          <p:cNvPicPr>
            <a:picLocks noChangeAspect="1"/>
          </p:cNvPicPr>
          <p:nvPr/>
        </p:nvPicPr>
        <p:blipFill>
          <a:blip r:embed="rId3"/>
          <a:stretch>
            <a:fillRect/>
          </a:stretch>
        </p:blipFill>
        <p:spPr>
          <a:xfrm>
            <a:off x="202324" y="2924441"/>
            <a:ext cx="7919357" cy="2125893"/>
          </a:xfrm>
          <a:prstGeom prst="rect">
            <a:avLst/>
          </a:prstGeom>
        </p:spPr>
      </p:pic>
    </p:spTree>
    <p:extLst>
      <p:ext uri="{BB962C8B-B14F-4D97-AF65-F5344CB8AC3E}">
        <p14:creationId xmlns:p14="http://schemas.microsoft.com/office/powerpoint/2010/main" val="20540094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7" y="1788531"/>
            <a:ext cx="4474028"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94: </a:t>
            </a:r>
            <a:r>
              <a:rPr lang="es-CO" sz="1800" dirty="0">
                <a:effectLst/>
                <a:latin typeface="Arial" panose="020B0604020202020204" pitchFamily="34" charset="0"/>
                <a:ea typeface="Calibri" panose="020F0502020204030204" pitchFamily="34" charset="0"/>
                <a:cs typeface="Times New Roman" panose="02020603050405020304" pitchFamily="18" charset="0"/>
              </a:rPr>
              <a:t>Vemos como efectivamente se agregó al calendario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google</a:t>
            </a:r>
            <a:r>
              <a:rPr lang="es-CO" sz="1800" dirty="0">
                <a:effectLst/>
                <a:latin typeface="Arial" panose="020B0604020202020204" pitchFamily="34" charset="0"/>
                <a:ea typeface="Calibri" panose="020F0502020204030204" pitchFamily="34" charset="0"/>
                <a:cs typeface="Times New Roman" panose="02020603050405020304" pitchFamily="18" charset="0"/>
              </a:rPr>
              <a:t> calendar.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abla&#10;&#10;Descripción generada automáticamente con confianza media">
            <a:extLst>
              <a:ext uri="{FF2B5EF4-FFF2-40B4-BE49-F238E27FC236}">
                <a16:creationId xmlns:a16="http://schemas.microsoft.com/office/drawing/2014/main" id="{93904898-C4B1-FD8F-D761-0D13BFD8D09E}"/>
              </a:ext>
            </a:extLst>
          </p:cNvPr>
          <p:cNvPicPr>
            <a:picLocks noChangeAspect="1"/>
          </p:cNvPicPr>
          <p:nvPr/>
        </p:nvPicPr>
        <p:blipFill>
          <a:blip r:embed="rId3"/>
          <a:stretch>
            <a:fillRect/>
          </a:stretch>
        </p:blipFill>
        <p:spPr>
          <a:xfrm>
            <a:off x="5241473" y="1788531"/>
            <a:ext cx="6011907" cy="3589594"/>
          </a:xfrm>
          <a:prstGeom prst="rect">
            <a:avLst/>
          </a:prstGeom>
        </p:spPr>
      </p:pic>
    </p:spTree>
    <p:extLst>
      <p:ext uri="{BB962C8B-B14F-4D97-AF65-F5344CB8AC3E}">
        <p14:creationId xmlns:p14="http://schemas.microsoft.com/office/powerpoint/2010/main" val="30567563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7" y="1788531"/>
            <a:ext cx="4474028" cy="3143617"/>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95:</a:t>
            </a:r>
            <a:r>
              <a:rPr lang="es-CO" sz="1800" dirty="0">
                <a:effectLst/>
                <a:latin typeface="Arial" panose="020B0604020202020204" pitchFamily="34" charset="0"/>
                <a:ea typeface="Calibri" panose="020F0502020204030204" pitchFamily="34" charset="0"/>
                <a:cs typeface="Times New Roman" panose="02020603050405020304" pitchFamily="18" charset="0"/>
              </a:rPr>
              <a:t> Ahora que hemos agregado un evento al calendario vamos a comentar todo desde la (línea 88 a la 112), ya que no queremos que se sigan agregando cosas.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tabLst>
                <a:tab pos="5057775" algn="l"/>
              </a:tabLst>
            </a:pPr>
            <a:r>
              <a:rPr lang="es-CO" sz="1800" dirty="0">
                <a:effectLst/>
                <a:latin typeface="Arial" panose="020B0604020202020204" pitchFamily="34" charset="0"/>
                <a:ea typeface="Calibri" panose="020F0502020204030204" pitchFamily="34" charset="0"/>
                <a:cs typeface="Times New Roman" panose="02020603050405020304" pitchFamily="18" charset="0"/>
              </a:rPr>
              <a:t>PD: Por si no sabías para hacerlo más sencillo puedes seleccionar todo el código y hacer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Ctrl</a:t>
            </a:r>
            <a:r>
              <a:rPr lang="es-CO" sz="1800" dirty="0">
                <a:effectLst/>
                <a:latin typeface="Arial" panose="020B0604020202020204" pitchFamily="34" charset="0"/>
                <a:ea typeface="Calibri" panose="020F0502020204030204" pitchFamily="34" charset="0"/>
                <a:cs typeface="Times New Roman" panose="02020603050405020304" pitchFamily="18" charset="0"/>
              </a:rPr>
              <a:t> + k” y luego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Ctrl</a:t>
            </a:r>
            <a:r>
              <a:rPr lang="es-CO" sz="1800" dirty="0">
                <a:effectLst/>
                <a:latin typeface="Arial" panose="020B0604020202020204" pitchFamily="34" charset="0"/>
                <a:ea typeface="Calibri" panose="020F0502020204030204" pitchFamily="34" charset="0"/>
                <a:cs typeface="Times New Roman" panose="02020603050405020304" pitchFamily="18" charset="0"/>
              </a:rPr>
              <a:t> + c” y si quieres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descomentar</a:t>
            </a:r>
            <a:r>
              <a:rPr lang="es-CO" sz="1800" dirty="0">
                <a:effectLst/>
                <a:latin typeface="Arial" panose="020B0604020202020204" pitchFamily="34" charset="0"/>
                <a:ea typeface="Calibri" panose="020F0502020204030204" pitchFamily="34" charset="0"/>
                <a:cs typeface="Times New Roman" panose="02020603050405020304" pitchFamily="18" charset="0"/>
              </a:rPr>
              <a:t> mucho texto puedes hacer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Ctrl</a:t>
            </a:r>
            <a:r>
              <a:rPr lang="es-CO" sz="1800" dirty="0">
                <a:effectLst/>
                <a:latin typeface="Arial" panose="020B0604020202020204" pitchFamily="34" charset="0"/>
                <a:ea typeface="Calibri" panose="020F0502020204030204" pitchFamily="34" charset="0"/>
                <a:cs typeface="Times New Roman" panose="02020603050405020304" pitchFamily="18" charset="0"/>
              </a:rPr>
              <a:t> + k” y luego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Ctrl</a:t>
            </a:r>
            <a:r>
              <a:rPr lang="es-CO" sz="1800" dirty="0">
                <a:effectLst/>
                <a:latin typeface="Arial" panose="020B0604020202020204" pitchFamily="34" charset="0"/>
                <a:ea typeface="Calibri" panose="020F0502020204030204" pitchFamily="34" charset="0"/>
                <a:cs typeface="Times New Roman" panose="02020603050405020304" pitchFamily="18" charset="0"/>
              </a:rPr>
              <a:t> + u” </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5C3A5C47-1081-2E41-E634-4E039125E5DD}"/>
              </a:ext>
            </a:extLst>
          </p:cNvPr>
          <p:cNvPicPr>
            <a:picLocks noChangeAspect="1"/>
          </p:cNvPicPr>
          <p:nvPr/>
        </p:nvPicPr>
        <p:blipFill>
          <a:blip r:embed="rId3"/>
          <a:stretch>
            <a:fillRect/>
          </a:stretch>
        </p:blipFill>
        <p:spPr>
          <a:xfrm>
            <a:off x="5355771" y="1788531"/>
            <a:ext cx="6714037" cy="4268632"/>
          </a:xfrm>
          <a:prstGeom prst="rect">
            <a:avLst/>
          </a:prstGeom>
        </p:spPr>
      </p:pic>
    </p:spTree>
    <p:extLst>
      <p:ext uri="{BB962C8B-B14F-4D97-AF65-F5344CB8AC3E}">
        <p14:creationId xmlns:p14="http://schemas.microsoft.com/office/powerpoint/2010/main" val="3761267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P</a:t>
            </a:r>
            <a:r>
              <a:rPr lang="es-CO" sz="5400" b="1" dirty="0" err="1">
                <a:solidFill>
                  <a:schemeClr val="accent1"/>
                </a:solidFill>
                <a:latin typeface="Work Sans Light" pitchFamily="2" charset="77"/>
              </a:rPr>
              <a:t>roceso</a:t>
            </a:r>
            <a:r>
              <a:rPr lang="es-CO" sz="5400" b="1" dirty="0">
                <a:solidFill>
                  <a:schemeClr val="accent1"/>
                </a:solidFill>
                <a:latin typeface="Work Sans Light" pitchFamily="2" charset="77"/>
              </a:rPr>
              <a:t> instalación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rPr>
              <a:t>VS </a:t>
            </a:r>
            <a:r>
              <a:rPr kumimoji="0" lang="es-CO" sz="5400" b="1" i="0" u="none" strike="noStrike" kern="1200" cap="none" spc="0" normalizeH="0" baseline="0" noProof="0" dirty="0" err="1">
                <a:ln>
                  <a:noFill/>
                </a:ln>
                <a:solidFill>
                  <a:schemeClr val="accent1"/>
                </a:solidFill>
                <a:effectLst/>
                <a:uLnTx/>
                <a:uFillTx/>
                <a:latin typeface="Work Sans Light" pitchFamily="2" charset="77"/>
                <a:ea typeface="+mn-ea"/>
                <a:cs typeface="+mn-cs"/>
              </a:rPr>
              <a:t>Code</a:t>
            </a:r>
            <a:endPar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41599" y="2063460"/>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008914" cy="853952"/>
          </a:xfrm>
          <a:prstGeom prst="rect">
            <a:avLst/>
          </a:prstGeom>
          <a:noFill/>
        </p:spPr>
        <p:txBody>
          <a:bodyPr wrap="square" rtlCol="0">
            <a:spAutoFit/>
          </a:bodyPr>
          <a:lstStyle/>
          <a:p>
            <a:pPr algn="just">
              <a:lnSpc>
                <a:spcPct val="107000"/>
              </a:lnSpc>
              <a:spcAft>
                <a:spcPts val="800"/>
              </a:spcAft>
            </a:pPr>
            <a:r>
              <a:rPr lang="es-CO" sz="2400" b="1" dirty="0">
                <a:effectLst/>
                <a:latin typeface="Arial" panose="020B0604020202020204" pitchFamily="34" charset="0"/>
                <a:ea typeface="Calibri" panose="020F0502020204030204" pitchFamily="34" charset="0"/>
                <a:cs typeface="Times New Roman" panose="02020603050405020304" pitchFamily="18" charset="0"/>
              </a:rPr>
              <a:t>Paso 8: </a:t>
            </a:r>
            <a:r>
              <a:rPr lang="es-CO" sz="24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Haz clic en “</a:t>
            </a:r>
            <a:r>
              <a:rPr lang="es-CO" sz="24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Install</a:t>
            </a:r>
            <a:r>
              <a:rPr lang="es-CO" sz="24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para iniciar la instalación.</a:t>
            </a:r>
          </a:p>
        </p:txBody>
      </p:sp>
      <p:sp>
        <p:nvSpPr>
          <p:cNvPr id="6" name="CuadroTexto 5">
            <a:extLst>
              <a:ext uri="{FF2B5EF4-FFF2-40B4-BE49-F238E27FC236}">
                <a16:creationId xmlns:a16="http://schemas.microsoft.com/office/drawing/2014/main" id="{082CA367-1B1F-285D-7849-0C1256627AF7}"/>
              </a:ext>
            </a:extLst>
          </p:cNvPr>
          <p:cNvSpPr txBox="1"/>
          <p:nvPr/>
        </p:nvSpPr>
        <p:spPr>
          <a:xfrm>
            <a:off x="391885" y="4104083"/>
            <a:ext cx="6008914" cy="1653145"/>
          </a:xfrm>
          <a:prstGeom prst="rect">
            <a:avLst/>
          </a:prstGeom>
          <a:noFill/>
        </p:spPr>
        <p:txBody>
          <a:bodyPr wrap="square" rtlCol="0">
            <a:spAutoFit/>
          </a:bodyPr>
          <a:lstStyle/>
          <a:p>
            <a:pPr algn="just">
              <a:lnSpc>
                <a:spcPct val="107000"/>
              </a:lnSpc>
              <a:spcAft>
                <a:spcPts val="800"/>
              </a:spcAft>
            </a:pPr>
            <a:r>
              <a:rPr lang="es-CO" sz="2400" b="1" dirty="0">
                <a:effectLst/>
                <a:latin typeface="Arial" panose="020B0604020202020204" pitchFamily="34" charset="0"/>
                <a:ea typeface="Calibri" panose="020F0502020204030204" pitchFamily="34" charset="0"/>
                <a:cs typeface="Times New Roman" panose="02020603050405020304" pitchFamily="18" charset="0"/>
              </a:rPr>
              <a:t>Paso 9: </a:t>
            </a:r>
            <a:r>
              <a:rPr lang="es-CO" sz="2400" dirty="0">
                <a:effectLst/>
                <a:latin typeface="Arial" panose="020B0604020202020204" pitchFamily="34" charset="0"/>
                <a:ea typeface="Calibri" panose="020F0502020204030204" pitchFamily="34" charset="0"/>
                <a:cs typeface="Times New Roman" panose="02020603050405020304" pitchFamily="18" charset="0"/>
              </a:rPr>
              <a:t>El programa está instalado y listo para usar. Haz clic en “</a:t>
            </a:r>
            <a:r>
              <a:rPr lang="es-CO" sz="2400" dirty="0" err="1">
                <a:effectLst/>
                <a:latin typeface="Arial" panose="020B0604020202020204" pitchFamily="34" charset="0"/>
                <a:ea typeface="Calibri" panose="020F0502020204030204" pitchFamily="34" charset="0"/>
                <a:cs typeface="Times New Roman" panose="02020603050405020304" pitchFamily="18" charset="0"/>
              </a:rPr>
              <a:t>Finish</a:t>
            </a:r>
            <a:r>
              <a:rPr lang="es-CO" sz="2400" dirty="0">
                <a:effectLst/>
                <a:latin typeface="Arial" panose="020B0604020202020204" pitchFamily="34" charset="0"/>
                <a:ea typeface="Calibri" panose="020F0502020204030204" pitchFamily="34" charset="0"/>
                <a:cs typeface="Times New Roman" panose="02020603050405020304" pitchFamily="18" charset="0"/>
              </a:rPr>
              <a:t>” para finalizar la instalación y lanzar el programa.</a:t>
            </a: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389CDF02-F597-8668-BB19-839543903575}"/>
              </a:ext>
            </a:extLst>
          </p:cNvPr>
          <p:cNvPicPr>
            <a:picLocks noChangeAspect="1"/>
          </p:cNvPicPr>
          <p:nvPr/>
        </p:nvPicPr>
        <p:blipFill>
          <a:blip r:embed="rId3"/>
          <a:stretch>
            <a:fillRect/>
          </a:stretch>
        </p:blipFill>
        <p:spPr>
          <a:xfrm>
            <a:off x="7040398" y="3686064"/>
            <a:ext cx="3847434" cy="2990284"/>
          </a:xfrm>
          <a:prstGeom prst="rect">
            <a:avLst/>
          </a:prstGeom>
        </p:spPr>
      </p:pic>
      <p:pic>
        <p:nvPicPr>
          <p:cNvPr id="9" name="Imagen 8" descr="Interfaz de usuario gráfica, Texto, Aplicación&#10;&#10;Descripción generada automáticamente">
            <a:extLst>
              <a:ext uri="{FF2B5EF4-FFF2-40B4-BE49-F238E27FC236}">
                <a16:creationId xmlns:a16="http://schemas.microsoft.com/office/drawing/2014/main" id="{72FC7393-300C-F1BC-9B07-101F0B0D45E0}"/>
              </a:ext>
            </a:extLst>
          </p:cNvPr>
          <p:cNvPicPr>
            <a:picLocks noChangeAspect="1"/>
          </p:cNvPicPr>
          <p:nvPr/>
        </p:nvPicPr>
        <p:blipFill>
          <a:blip r:embed="rId4"/>
          <a:stretch>
            <a:fillRect/>
          </a:stretch>
        </p:blipFill>
        <p:spPr>
          <a:xfrm>
            <a:off x="6861325" y="263464"/>
            <a:ext cx="3879550" cy="2990283"/>
          </a:xfrm>
          <a:prstGeom prst="rect">
            <a:avLst/>
          </a:prstGeom>
        </p:spPr>
      </p:pic>
    </p:spTree>
    <p:extLst>
      <p:ext uri="{BB962C8B-B14F-4D97-AF65-F5344CB8AC3E}">
        <p14:creationId xmlns:p14="http://schemas.microsoft.com/office/powerpoint/2010/main" val="32714834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7" y="1788531"/>
            <a:ext cx="4474028" cy="1262846"/>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96: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crear una función para obtener los eventos entre 2 fechas. Y la llamaremos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getEvent</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115)</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10;&#10;Descripción generada automáticamente">
            <a:extLst>
              <a:ext uri="{FF2B5EF4-FFF2-40B4-BE49-F238E27FC236}">
                <a16:creationId xmlns:a16="http://schemas.microsoft.com/office/drawing/2014/main" id="{A33466D5-B017-DB9E-A1B6-9793862DBE8C}"/>
              </a:ext>
            </a:extLst>
          </p:cNvPr>
          <p:cNvPicPr>
            <a:picLocks noChangeAspect="1"/>
          </p:cNvPicPr>
          <p:nvPr/>
        </p:nvPicPr>
        <p:blipFill>
          <a:blip r:embed="rId3"/>
          <a:stretch>
            <a:fillRect/>
          </a:stretch>
        </p:blipFill>
        <p:spPr>
          <a:xfrm>
            <a:off x="391886" y="3268299"/>
            <a:ext cx="9930139" cy="1729179"/>
          </a:xfrm>
          <a:prstGeom prst="rect">
            <a:avLst/>
          </a:prstGeom>
        </p:spPr>
      </p:pic>
    </p:spTree>
    <p:extLst>
      <p:ext uri="{BB962C8B-B14F-4D97-AF65-F5344CB8AC3E}">
        <p14:creationId xmlns:p14="http://schemas.microsoft.com/office/powerpoint/2010/main" val="36440123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7" y="1788531"/>
            <a:ext cx="4474028"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97: </a:t>
            </a:r>
            <a:r>
              <a:rPr lang="es-CO" sz="1800" dirty="0">
                <a:effectLst/>
                <a:latin typeface="Arial" panose="020B0604020202020204" pitchFamily="34" charset="0"/>
                <a:ea typeface="Calibri" panose="020F0502020204030204" pitchFamily="34" charset="0"/>
                <a:cs typeface="Times New Roman" panose="02020603050405020304" pitchFamily="18" charset="0"/>
              </a:rPr>
              <a:t>Realizaremos un “try” y “catch” (líneas desde la 117 a la 121)</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10;&#10;Descripción generada automáticamente">
            <a:extLst>
              <a:ext uri="{FF2B5EF4-FFF2-40B4-BE49-F238E27FC236}">
                <a16:creationId xmlns:a16="http://schemas.microsoft.com/office/drawing/2014/main" id="{2EC96AEA-54F4-67D5-A87D-AA93E549AEB1}"/>
              </a:ext>
            </a:extLst>
          </p:cNvPr>
          <p:cNvPicPr>
            <a:picLocks noChangeAspect="1"/>
          </p:cNvPicPr>
          <p:nvPr/>
        </p:nvPicPr>
        <p:blipFill>
          <a:blip r:embed="rId3"/>
          <a:stretch>
            <a:fillRect/>
          </a:stretch>
        </p:blipFill>
        <p:spPr>
          <a:xfrm>
            <a:off x="391886" y="2776084"/>
            <a:ext cx="8636123" cy="1959202"/>
          </a:xfrm>
          <a:prstGeom prst="rect">
            <a:avLst/>
          </a:prstGeom>
        </p:spPr>
      </p:pic>
    </p:spTree>
    <p:extLst>
      <p:ext uri="{BB962C8B-B14F-4D97-AF65-F5344CB8AC3E}">
        <p14:creationId xmlns:p14="http://schemas.microsoft.com/office/powerpoint/2010/main" val="39314820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7" y="1788531"/>
            <a:ext cx="8262256" cy="1559209"/>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98: </a:t>
            </a:r>
            <a:r>
              <a:rPr lang="es-CO" sz="1800" dirty="0">
                <a:effectLst/>
                <a:latin typeface="Arial" panose="020B0604020202020204" pitchFamily="34" charset="0"/>
                <a:ea typeface="Calibri" panose="020F0502020204030204" pitchFamily="34" charset="0"/>
                <a:cs typeface="Times New Roman" panose="02020603050405020304" pitchFamily="18" charset="0"/>
              </a:rPr>
              <a:t>Dentro del try vamos a obtener una lista de eventos desde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google</a:t>
            </a:r>
            <a:r>
              <a:rPr lang="es-CO" sz="1800" dirty="0">
                <a:effectLst/>
                <a:latin typeface="Arial" panose="020B0604020202020204" pitchFamily="34" charset="0"/>
                <a:ea typeface="Calibri" panose="020F0502020204030204" pitchFamily="34" charset="0"/>
                <a:cs typeface="Times New Roman" panose="02020603050405020304" pitchFamily="18" charset="0"/>
              </a:rPr>
              <a:t> calendar (línea 119) y vamos a verificar la autenticación (línea 120) y el Id del calendario (línea 121) también la fecha y hora del inicio (línea 122) y la fecha y hora del final (línea 123) y por último vamos a configurar la zona horaria de Colombia (línea 124)</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5786F517-6656-5FEB-E6F9-FE49A9B53BED}"/>
              </a:ext>
            </a:extLst>
          </p:cNvPr>
          <p:cNvPicPr>
            <a:picLocks noChangeAspect="1"/>
          </p:cNvPicPr>
          <p:nvPr/>
        </p:nvPicPr>
        <p:blipFill>
          <a:blip r:embed="rId3"/>
          <a:stretch>
            <a:fillRect/>
          </a:stretch>
        </p:blipFill>
        <p:spPr>
          <a:xfrm>
            <a:off x="202324" y="3684108"/>
            <a:ext cx="10117333" cy="2289508"/>
          </a:xfrm>
          <a:prstGeom prst="rect">
            <a:avLst/>
          </a:prstGeom>
        </p:spPr>
      </p:pic>
    </p:spTree>
    <p:extLst>
      <p:ext uri="{BB962C8B-B14F-4D97-AF65-F5344CB8AC3E}">
        <p14:creationId xmlns:p14="http://schemas.microsoft.com/office/powerpoint/2010/main" val="21098062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7" y="1788531"/>
            <a:ext cx="6613070"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99: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dentro del try vamos a obtener los eventos de la respuesta y lo vamos a almacenar (línea 128) y por último lo retornamos (línea 129)</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Pantalla negra con letras blancas&#10;&#10;Descripción generada automáticamente">
            <a:extLst>
              <a:ext uri="{FF2B5EF4-FFF2-40B4-BE49-F238E27FC236}">
                <a16:creationId xmlns:a16="http://schemas.microsoft.com/office/drawing/2014/main" id="{E0DABAEC-9569-8B4D-650B-969680D267B1}"/>
              </a:ext>
            </a:extLst>
          </p:cNvPr>
          <p:cNvPicPr>
            <a:picLocks noChangeAspect="1"/>
          </p:cNvPicPr>
          <p:nvPr/>
        </p:nvPicPr>
        <p:blipFill>
          <a:blip r:embed="rId3"/>
          <a:stretch>
            <a:fillRect/>
          </a:stretch>
        </p:blipFill>
        <p:spPr>
          <a:xfrm>
            <a:off x="202324" y="3295926"/>
            <a:ext cx="9540617" cy="2590799"/>
          </a:xfrm>
          <a:prstGeom prst="rect">
            <a:avLst/>
          </a:prstGeom>
        </p:spPr>
      </p:pic>
    </p:spTree>
    <p:extLst>
      <p:ext uri="{BB962C8B-B14F-4D97-AF65-F5344CB8AC3E}">
        <p14:creationId xmlns:p14="http://schemas.microsoft.com/office/powerpoint/2010/main" val="34145259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7" y="1788531"/>
            <a:ext cx="6890656"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100:</a:t>
            </a:r>
            <a:r>
              <a:rPr lang="es-CO" sz="1800" dirty="0">
                <a:effectLst/>
                <a:latin typeface="Arial" panose="020B0604020202020204" pitchFamily="34" charset="0"/>
                <a:ea typeface="Calibri" panose="020F0502020204030204" pitchFamily="34" charset="0"/>
                <a:cs typeface="Times New Roman" panose="02020603050405020304" pitchFamily="18" charset="0"/>
              </a:rPr>
              <a:t> Ahora por si sale mal el encontrar los eventos vamos a crear el catch donde se enviará un mensaje que contiene el error (línea 131) y también nos retornará 0 (línea 132)</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E96B7670-A499-E301-A541-224A667AEB39}"/>
              </a:ext>
            </a:extLst>
          </p:cNvPr>
          <p:cNvPicPr>
            <a:picLocks noChangeAspect="1"/>
          </p:cNvPicPr>
          <p:nvPr/>
        </p:nvPicPr>
        <p:blipFill>
          <a:blip r:embed="rId3"/>
          <a:stretch>
            <a:fillRect/>
          </a:stretch>
        </p:blipFill>
        <p:spPr>
          <a:xfrm>
            <a:off x="391886" y="3770901"/>
            <a:ext cx="10417628" cy="1239497"/>
          </a:xfrm>
          <a:prstGeom prst="rect">
            <a:avLst/>
          </a:prstGeom>
        </p:spPr>
      </p:pic>
    </p:spTree>
    <p:extLst>
      <p:ext uri="{BB962C8B-B14F-4D97-AF65-F5344CB8AC3E}">
        <p14:creationId xmlns:p14="http://schemas.microsoft.com/office/powerpoint/2010/main" val="10356553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7" y="1788531"/>
            <a:ext cx="6890656"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101: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definir la fecha de inicio (línea 137) y la fecha final (línea 138)</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10;&#10;Descripción generada automáticamente">
            <a:extLst>
              <a:ext uri="{FF2B5EF4-FFF2-40B4-BE49-F238E27FC236}">
                <a16:creationId xmlns:a16="http://schemas.microsoft.com/office/drawing/2014/main" id="{743A465D-78E2-36FA-94F6-697CFEA6A8A3}"/>
              </a:ext>
            </a:extLst>
          </p:cNvPr>
          <p:cNvPicPr>
            <a:picLocks noChangeAspect="1"/>
          </p:cNvPicPr>
          <p:nvPr/>
        </p:nvPicPr>
        <p:blipFill>
          <a:blip r:embed="rId3"/>
          <a:stretch>
            <a:fillRect/>
          </a:stretch>
        </p:blipFill>
        <p:spPr>
          <a:xfrm>
            <a:off x="391886" y="2917189"/>
            <a:ext cx="10591370" cy="2030359"/>
          </a:xfrm>
          <a:prstGeom prst="rect">
            <a:avLst/>
          </a:prstGeom>
        </p:spPr>
      </p:pic>
    </p:spTree>
    <p:extLst>
      <p:ext uri="{BB962C8B-B14F-4D97-AF65-F5344CB8AC3E}">
        <p14:creationId xmlns:p14="http://schemas.microsoft.com/office/powerpoint/2010/main" val="9832160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7" y="1788531"/>
            <a:ext cx="6890656" cy="1559209"/>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102: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llamar la función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getEvent</a:t>
            </a:r>
            <a:r>
              <a:rPr lang="es-CO" sz="1800" dirty="0">
                <a:effectLst/>
                <a:latin typeface="Arial" panose="020B0604020202020204" pitchFamily="34" charset="0"/>
                <a:ea typeface="Calibri" panose="020F0502020204030204" pitchFamily="34" charset="0"/>
                <a:cs typeface="Times New Roman" panose="02020603050405020304" pitchFamily="18" charset="0"/>
              </a:rPr>
              <a:t>” para obtener el rango de las fechas especificado (línea 141) y va a imprimir en caso de que salga bien (líneas desde la 142 hasta la 144) y en caso de que envíe error lo imprimirá (líneas desde la 145 hasta la 147)</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Captura de pantalla de un celular&#10;&#10;Descripción generada automáticamente">
            <a:extLst>
              <a:ext uri="{FF2B5EF4-FFF2-40B4-BE49-F238E27FC236}">
                <a16:creationId xmlns:a16="http://schemas.microsoft.com/office/drawing/2014/main" id="{E0B01E31-D33B-96E4-6976-3A8668F3B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86" y="3575957"/>
            <a:ext cx="10679426" cy="1877781"/>
          </a:xfrm>
          <a:prstGeom prst="rect">
            <a:avLst/>
          </a:prstGeom>
        </p:spPr>
      </p:pic>
    </p:spTree>
    <p:extLst>
      <p:ext uri="{BB962C8B-B14F-4D97-AF65-F5344CB8AC3E}">
        <p14:creationId xmlns:p14="http://schemas.microsoft.com/office/powerpoint/2010/main" val="24797132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7" y="1788531"/>
            <a:ext cx="6890656"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rPr>
              <a:t>Paso 103: </a:t>
            </a:r>
            <a:r>
              <a:rPr lang="es-CO" sz="1800" dirty="0">
                <a:effectLst/>
                <a:latin typeface="Arial" panose="020B0604020202020204" pitchFamily="34" charset="0"/>
                <a:ea typeface="Calibri" panose="020F0502020204030204" pitchFamily="34" charset="0"/>
              </a:rPr>
              <a:t>Sin embargo, de momento vamos a comentar todo desde la (línea 136 hasta la 147)</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9AD64929-29E9-37D3-397C-7CDD2A953908}"/>
              </a:ext>
            </a:extLst>
          </p:cNvPr>
          <p:cNvPicPr>
            <a:picLocks noChangeAspect="1"/>
          </p:cNvPicPr>
          <p:nvPr/>
        </p:nvPicPr>
        <p:blipFill>
          <a:blip r:embed="rId3"/>
          <a:stretch>
            <a:fillRect/>
          </a:stretch>
        </p:blipFill>
        <p:spPr>
          <a:xfrm>
            <a:off x="391886" y="2672079"/>
            <a:ext cx="10892898" cy="2938297"/>
          </a:xfrm>
          <a:prstGeom prst="rect">
            <a:avLst/>
          </a:prstGeom>
        </p:spPr>
      </p:pic>
    </p:spTree>
    <p:extLst>
      <p:ext uri="{BB962C8B-B14F-4D97-AF65-F5344CB8AC3E}">
        <p14:creationId xmlns:p14="http://schemas.microsoft.com/office/powerpoint/2010/main" val="35870634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7" y="1788531"/>
            <a:ext cx="6890656"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104: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crear una función para eliminar un evento por su id y la llamaremos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deleteEvent</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150)</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10;&#10;Descripción generada automáticamente con confianza media">
            <a:extLst>
              <a:ext uri="{FF2B5EF4-FFF2-40B4-BE49-F238E27FC236}">
                <a16:creationId xmlns:a16="http://schemas.microsoft.com/office/drawing/2014/main" id="{F8154388-3A43-854A-9BEF-EC8F5351F3CB}"/>
              </a:ext>
            </a:extLst>
          </p:cNvPr>
          <p:cNvPicPr>
            <a:picLocks noChangeAspect="1"/>
          </p:cNvPicPr>
          <p:nvPr/>
        </p:nvPicPr>
        <p:blipFill>
          <a:blip r:embed="rId3"/>
          <a:stretch>
            <a:fillRect/>
          </a:stretch>
        </p:blipFill>
        <p:spPr>
          <a:xfrm>
            <a:off x="391885" y="2681033"/>
            <a:ext cx="10723163" cy="1564393"/>
          </a:xfrm>
          <a:prstGeom prst="rect">
            <a:avLst/>
          </a:prstGeom>
        </p:spPr>
      </p:pic>
    </p:spTree>
    <p:extLst>
      <p:ext uri="{BB962C8B-B14F-4D97-AF65-F5344CB8AC3E}">
        <p14:creationId xmlns:p14="http://schemas.microsoft.com/office/powerpoint/2010/main" val="5477866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7" y="1788531"/>
            <a:ext cx="6890656" cy="373757"/>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105: </a:t>
            </a:r>
            <a:r>
              <a:rPr lang="es-CO" sz="1800" dirty="0">
                <a:effectLst/>
                <a:latin typeface="Arial" panose="020B0604020202020204" pitchFamily="34" charset="0"/>
                <a:ea typeface="Calibri" panose="020F0502020204030204" pitchFamily="34" charset="0"/>
                <a:cs typeface="Times New Roman" panose="02020603050405020304" pitchFamily="18" charset="0"/>
              </a:rPr>
              <a:t>Dentro de la función vamos a crear un “try” “catch”</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10;&#10;Descripción generada automáticamente">
            <a:extLst>
              <a:ext uri="{FF2B5EF4-FFF2-40B4-BE49-F238E27FC236}">
                <a16:creationId xmlns:a16="http://schemas.microsoft.com/office/drawing/2014/main" id="{9CBF0D62-E551-2C06-48D0-DFD8F753B336}"/>
              </a:ext>
            </a:extLst>
          </p:cNvPr>
          <p:cNvPicPr>
            <a:picLocks noChangeAspect="1"/>
          </p:cNvPicPr>
          <p:nvPr/>
        </p:nvPicPr>
        <p:blipFill>
          <a:blip r:embed="rId3"/>
          <a:stretch>
            <a:fillRect/>
          </a:stretch>
        </p:blipFill>
        <p:spPr>
          <a:xfrm>
            <a:off x="391886" y="2499632"/>
            <a:ext cx="10629900" cy="3147682"/>
          </a:xfrm>
          <a:prstGeom prst="rect">
            <a:avLst/>
          </a:prstGeom>
        </p:spPr>
      </p:pic>
    </p:spTree>
    <p:extLst>
      <p:ext uri="{BB962C8B-B14F-4D97-AF65-F5344CB8AC3E}">
        <p14:creationId xmlns:p14="http://schemas.microsoft.com/office/powerpoint/2010/main" val="7130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Título</a:t>
            </a:r>
          </a:p>
        </p:txBody>
      </p:sp>
      <p:sp>
        <p:nvSpPr>
          <p:cNvPr id="2" name="Título 1">
            <a:extLst>
              <a:ext uri="{FF2B5EF4-FFF2-40B4-BE49-F238E27FC236}">
                <a16:creationId xmlns:a16="http://schemas.microsoft.com/office/drawing/2014/main" id="{7CE7D90E-E7F2-8BE8-A566-D982C2C48851}"/>
              </a:ext>
            </a:extLst>
          </p:cNvPr>
          <p:cNvSpPr txBox="1">
            <a:spLocks/>
          </p:cNvSpPr>
          <p:nvPr/>
        </p:nvSpPr>
        <p:spPr>
          <a:xfrm>
            <a:off x="1752944" y="2022000"/>
            <a:ext cx="7635985" cy="15376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6000" dirty="0">
                <a:solidFill>
                  <a:srgbClr val="38AA00"/>
                </a:solidFill>
                <a:latin typeface="Calibri" panose="020F0502020204030204" pitchFamily="34" charset="0"/>
                <a:cs typeface="Calibri" panose="020F0502020204030204" pitchFamily="34" charset="0"/>
              </a:rPr>
              <a:t>Proceso de instalación de </a:t>
            </a:r>
            <a:r>
              <a:rPr lang="es-CO" sz="6000" dirty="0" err="1">
                <a:solidFill>
                  <a:srgbClr val="38AA00"/>
                </a:solidFill>
                <a:latin typeface="Calibri" panose="020F0502020204030204" pitchFamily="34" charset="0"/>
                <a:cs typeface="Calibri" panose="020F0502020204030204" pitchFamily="34" charset="0"/>
              </a:rPr>
              <a:t>Node</a:t>
            </a:r>
            <a:r>
              <a:rPr lang="es-CO" sz="6000" dirty="0">
                <a:solidFill>
                  <a:srgbClr val="38AA00"/>
                </a:solidFill>
                <a:latin typeface="Calibri" panose="020F0502020204030204" pitchFamily="34" charset="0"/>
                <a:cs typeface="Calibri" panose="020F0502020204030204" pitchFamily="34" charset="0"/>
              </a:rPr>
              <a:t> JS</a:t>
            </a:r>
          </a:p>
        </p:txBody>
      </p:sp>
      <p:cxnSp>
        <p:nvCxnSpPr>
          <p:cNvPr id="4" name="Conector recto 3">
            <a:extLst>
              <a:ext uri="{FF2B5EF4-FFF2-40B4-BE49-F238E27FC236}">
                <a16:creationId xmlns:a16="http://schemas.microsoft.com/office/drawing/2014/main" id="{B34F34E5-C0D2-6F86-FA7F-85D6814A599F}"/>
              </a:ext>
            </a:extLst>
          </p:cNvPr>
          <p:cNvCxnSpPr>
            <a:cxnSpLocks/>
          </p:cNvCxnSpPr>
          <p:nvPr/>
        </p:nvCxnSpPr>
        <p:spPr>
          <a:xfrm>
            <a:off x="1752944" y="3794288"/>
            <a:ext cx="4343056" cy="26597"/>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1952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7" y="1788531"/>
            <a:ext cx="9078684" cy="1262846"/>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106: </a:t>
            </a:r>
            <a:r>
              <a:rPr lang="es-CO" sz="1800" dirty="0">
                <a:effectLst/>
                <a:latin typeface="Arial" panose="020B0604020202020204" pitchFamily="34" charset="0"/>
                <a:ea typeface="Calibri" panose="020F0502020204030204" pitchFamily="34" charset="0"/>
                <a:cs typeface="Times New Roman" panose="02020603050405020304" pitchFamily="18" charset="0"/>
              </a:rPr>
              <a:t>Dentro del try vamos a enviar la solicitud para eliminar un evento según su id (líneas desde la 153 hasta la 157) en la (línea 156) se recibe el id del evento el cual por el momento no conocemos, sin embargo, colócalo tal cual está que luego lo vamos a conseguir.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a:extLst>
              <a:ext uri="{FF2B5EF4-FFF2-40B4-BE49-F238E27FC236}">
                <a16:creationId xmlns:a16="http://schemas.microsoft.com/office/drawing/2014/main" id="{B0B79F62-BD38-7305-1E61-2483CEBF2C9C}"/>
              </a:ext>
            </a:extLst>
          </p:cNvPr>
          <p:cNvPicPr>
            <a:picLocks noChangeAspect="1"/>
          </p:cNvPicPr>
          <p:nvPr/>
        </p:nvPicPr>
        <p:blipFill>
          <a:blip r:embed="rId3"/>
          <a:stretch>
            <a:fillRect/>
          </a:stretch>
        </p:blipFill>
        <p:spPr>
          <a:xfrm>
            <a:off x="391885" y="3477986"/>
            <a:ext cx="10156371" cy="2629303"/>
          </a:xfrm>
          <a:prstGeom prst="rect">
            <a:avLst/>
          </a:prstGeom>
        </p:spPr>
      </p:pic>
    </p:spTree>
    <p:extLst>
      <p:ext uri="{BB962C8B-B14F-4D97-AF65-F5344CB8AC3E}">
        <p14:creationId xmlns:p14="http://schemas.microsoft.com/office/powerpoint/2010/main" val="16502745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8343899"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107:</a:t>
            </a:r>
            <a:r>
              <a:rPr lang="es-CO" sz="1800" dirty="0">
                <a:effectLst/>
                <a:latin typeface="Arial" panose="020B0604020202020204" pitchFamily="34" charset="0"/>
                <a:ea typeface="Calibri" panose="020F0502020204030204" pitchFamily="34" charset="0"/>
                <a:cs typeface="Times New Roman" panose="02020603050405020304" pitchFamily="18" charset="0"/>
              </a:rPr>
              <a:t> Ahora dentro del mismo try vamos a verificar si la eliminación fue exitosa (línea 160) y en caso de que si imprima 1 (línea 161) de lo contrario (línea 162) vamos a retornar un 0 (línea 163)</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a:extLst>
              <a:ext uri="{FF2B5EF4-FFF2-40B4-BE49-F238E27FC236}">
                <a16:creationId xmlns:a16="http://schemas.microsoft.com/office/drawing/2014/main" id="{4A1C6B67-E715-9FB9-B102-CECA41E89F3B}"/>
              </a:ext>
            </a:extLst>
          </p:cNvPr>
          <p:cNvPicPr>
            <a:picLocks noChangeAspect="1"/>
          </p:cNvPicPr>
          <p:nvPr/>
        </p:nvPicPr>
        <p:blipFill>
          <a:blip r:embed="rId3"/>
          <a:stretch>
            <a:fillRect/>
          </a:stretch>
        </p:blipFill>
        <p:spPr>
          <a:xfrm>
            <a:off x="202324" y="3037115"/>
            <a:ext cx="9741776" cy="2482290"/>
          </a:xfrm>
          <a:prstGeom prst="rect">
            <a:avLst/>
          </a:prstGeom>
        </p:spPr>
      </p:pic>
    </p:spTree>
    <p:extLst>
      <p:ext uri="{BB962C8B-B14F-4D97-AF65-F5344CB8AC3E}">
        <p14:creationId xmlns:p14="http://schemas.microsoft.com/office/powerpoint/2010/main" val="39723421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7" y="1788531"/>
            <a:ext cx="6890656"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108: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en el catch vamos (línea 165) vamos a capturar que hubo un error y lo va a imprimir (línea 166) y también va a retornar un 0 (línea 167)</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a:extLst>
              <a:ext uri="{FF2B5EF4-FFF2-40B4-BE49-F238E27FC236}">
                <a16:creationId xmlns:a16="http://schemas.microsoft.com/office/drawing/2014/main" id="{0464B3BB-6A77-709B-DDC2-77E597D046A2}"/>
              </a:ext>
            </a:extLst>
          </p:cNvPr>
          <p:cNvPicPr>
            <a:picLocks noChangeAspect="1"/>
          </p:cNvPicPr>
          <p:nvPr/>
        </p:nvPicPr>
        <p:blipFill>
          <a:blip r:embed="rId3"/>
          <a:stretch>
            <a:fillRect/>
          </a:stretch>
        </p:blipFill>
        <p:spPr>
          <a:xfrm>
            <a:off x="391885" y="2899685"/>
            <a:ext cx="10223973" cy="1443711"/>
          </a:xfrm>
          <a:prstGeom prst="rect">
            <a:avLst/>
          </a:prstGeom>
        </p:spPr>
      </p:pic>
    </p:spTree>
    <p:extLst>
      <p:ext uri="{BB962C8B-B14F-4D97-AF65-F5344CB8AC3E}">
        <p14:creationId xmlns:p14="http://schemas.microsoft.com/office/powerpoint/2010/main" val="32585587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7" y="1788531"/>
            <a:ext cx="6890656"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109: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quitar todo el comentario desde la (línea 136 hasta la 147) es decir deshacer el paso 103</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a:extLst>
              <a:ext uri="{FF2B5EF4-FFF2-40B4-BE49-F238E27FC236}">
                <a16:creationId xmlns:a16="http://schemas.microsoft.com/office/drawing/2014/main" id="{2DF7FD4C-507E-C965-8852-8A752339AE87}"/>
              </a:ext>
            </a:extLst>
          </p:cNvPr>
          <p:cNvPicPr>
            <a:picLocks noChangeAspect="1"/>
          </p:cNvPicPr>
          <p:nvPr/>
        </p:nvPicPr>
        <p:blipFill>
          <a:blip r:embed="rId3"/>
          <a:stretch>
            <a:fillRect/>
          </a:stretch>
        </p:blipFill>
        <p:spPr>
          <a:xfrm>
            <a:off x="391885" y="2676842"/>
            <a:ext cx="10793185" cy="2893082"/>
          </a:xfrm>
          <a:prstGeom prst="rect">
            <a:avLst/>
          </a:prstGeom>
        </p:spPr>
      </p:pic>
    </p:spTree>
    <p:extLst>
      <p:ext uri="{BB962C8B-B14F-4D97-AF65-F5344CB8AC3E}">
        <p14:creationId xmlns:p14="http://schemas.microsoft.com/office/powerpoint/2010/main" val="22131801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7" y="1788531"/>
            <a:ext cx="6890656" cy="373757"/>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110: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en la terminar vamos a depurar el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10;&#10;Descripción generada automáticamente">
            <a:extLst>
              <a:ext uri="{FF2B5EF4-FFF2-40B4-BE49-F238E27FC236}">
                <a16:creationId xmlns:a16="http://schemas.microsoft.com/office/drawing/2014/main" id="{B89EF9E6-4C63-8B7C-2200-8B6A2DD859AD}"/>
              </a:ext>
            </a:extLst>
          </p:cNvPr>
          <p:cNvPicPr>
            <a:picLocks noChangeAspect="1"/>
          </p:cNvPicPr>
          <p:nvPr/>
        </p:nvPicPr>
        <p:blipFill>
          <a:blip r:embed="rId3"/>
          <a:stretch>
            <a:fillRect/>
          </a:stretch>
        </p:blipFill>
        <p:spPr>
          <a:xfrm>
            <a:off x="391885" y="2496819"/>
            <a:ext cx="9813471" cy="3260053"/>
          </a:xfrm>
          <a:prstGeom prst="rect">
            <a:avLst/>
          </a:prstGeom>
        </p:spPr>
      </p:pic>
    </p:spTree>
    <p:extLst>
      <p:ext uri="{BB962C8B-B14F-4D97-AF65-F5344CB8AC3E}">
        <p14:creationId xmlns:p14="http://schemas.microsoft.com/office/powerpoint/2010/main" val="18794976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7" y="1788531"/>
            <a:ext cx="6890656" cy="373757"/>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111: </a:t>
            </a:r>
            <a:r>
              <a:rPr lang="es-CO" sz="1800" dirty="0">
                <a:effectLst/>
                <a:latin typeface="Arial" panose="020B0604020202020204" pitchFamily="34" charset="0"/>
                <a:ea typeface="Calibri" panose="020F0502020204030204" pitchFamily="34" charset="0"/>
                <a:cs typeface="Times New Roman" panose="02020603050405020304" pitchFamily="18" charset="0"/>
              </a:rPr>
              <a:t>De la información que nos envía vamos a buscar el “id”</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540057B6-1C56-500D-0C0F-6FB29534C828}"/>
              </a:ext>
            </a:extLst>
          </p:cNvPr>
          <p:cNvPicPr>
            <a:picLocks noChangeAspect="1"/>
          </p:cNvPicPr>
          <p:nvPr/>
        </p:nvPicPr>
        <p:blipFill>
          <a:blip r:embed="rId3"/>
          <a:stretch>
            <a:fillRect/>
          </a:stretch>
        </p:blipFill>
        <p:spPr>
          <a:xfrm>
            <a:off x="391886" y="2340427"/>
            <a:ext cx="9112578" cy="3269949"/>
          </a:xfrm>
          <a:prstGeom prst="rect">
            <a:avLst/>
          </a:prstGeom>
        </p:spPr>
      </p:pic>
    </p:spTree>
    <p:extLst>
      <p:ext uri="{BB962C8B-B14F-4D97-AF65-F5344CB8AC3E}">
        <p14:creationId xmlns:p14="http://schemas.microsoft.com/office/powerpoint/2010/main" val="8015884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7" y="1788531"/>
            <a:ext cx="6890656"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112: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que tenemos el id vamos de nuevo a comentar el código desde la (línea 136 hasta la 147)</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6DCEF697-52B2-31EC-9508-13074BE64387}"/>
              </a:ext>
            </a:extLst>
          </p:cNvPr>
          <p:cNvPicPr>
            <a:picLocks noChangeAspect="1"/>
          </p:cNvPicPr>
          <p:nvPr/>
        </p:nvPicPr>
        <p:blipFill>
          <a:blip r:embed="rId3"/>
          <a:stretch>
            <a:fillRect/>
          </a:stretch>
        </p:blipFill>
        <p:spPr>
          <a:xfrm>
            <a:off x="391886" y="2587624"/>
            <a:ext cx="10172700" cy="3050199"/>
          </a:xfrm>
          <a:prstGeom prst="rect">
            <a:avLst/>
          </a:prstGeom>
        </p:spPr>
      </p:pic>
    </p:spTree>
    <p:extLst>
      <p:ext uri="{BB962C8B-B14F-4D97-AF65-F5344CB8AC3E}">
        <p14:creationId xmlns:p14="http://schemas.microsoft.com/office/powerpoint/2010/main" val="6271632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7" y="1788531"/>
            <a:ext cx="8147956" cy="373757"/>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113: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capturar el id y lo vamos a definir (línea 172)</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345CBAFC-D379-1355-27F3-266A5F9D22FB}"/>
              </a:ext>
            </a:extLst>
          </p:cNvPr>
          <p:cNvPicPr>
            <a:picLocks noChangeAspect="1"/>
          </p:cNvPicPr>
          <p:nvPr/>
        </p:nvPicPr>
        <p:blipFill>
          <a:blip r:embed="rId3"/>
          <a:stretch>
            <a:fillRect/>
          </a:stretch>
        </p:blipFill>
        <p:spPr>
          <a:xfrm>
            <a:off x="391886" y="3127877"/>
            <a:ext cx="10579198" cy="1215521"/>
          </a:xfrm>
          <a:prstGeom prst="rect">
            <a:avLst/>
          </a:prstGeom>
        </p:spPr>
      </p:pic>
    </p:spTree>
    <p:extLst>
      <p:ext uri="{BB962C8B-B14F-4D97-AF65-F5344CB8AC3E}">
        <p14:creationId xmlns:p14="http://schemas.microsoft.com/office/powerpoint/2010/main" val="6478771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7" y="1788531"/>
            <a:ext cx="9078684" cy="1262846"/>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114: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llamar a la función para eliminar el evento y le pasaremos el id (línea 175) y en caso de que se elimine correctamente imprimirá la respuesta en caso de que sea 1 se eliminó con éxito (línea 176 a 178) de lo contrario hará un catch que enviará un error (línea 179 a la línea 181) </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52F41E1E-231B-7149-4FBD-628DF5D04726}"/>
              </a:ext>
            </a:extLst>
          </p:cNvPr>
          <p:cNvPicPr>
            <a:picLocks noChangeAspect="1"/>
          </p:cNvPicPr>
          <p:nvPr/>
        </p:nvPicPr>
        <p:blipFill>
          <a:blip r:embed="rId3"/>
          <a:stretch>
            <a:fillRect/>
          </a:stretch>
        </p:blipFill>
        <p:spPr>
          <a:xfrm>
            <a:off x="391886" y="3428236"/>
            <a:ext cx="10417628" cy="2029079"/>
          </a:xfrm>
          <a:prstGeom prst="rect">
            <a:avLst/>
          </a:prstGeom>
        </p:spPr>
      </p:pic>
    </p:spTree>
    <p:extLst>
      <p:ext uri="{BB962C8B-B14F-4D97-AF65-F5344CB8AC3E}">
        <p14:creationId xmlns:p14="http://schemas.microsoft.com/office/powerpoint/2010/main" val="27235813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7" y="1788531"/>
            <a:ext cx="6890656"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115:</a:t>
            </a:r>
            <a:r>
              <a:rPr lang="es-CO" sz="1800" dirty="0">
                <a:effectLst/>
                <a:latin typeface="Arial" panose="020B0604020202020204" pitchFamily="34" charset="0"/>
                <a:ea typeface="Calibri" panose="020F0502020204030204" pitchFamily="34" charset="0"/>
                <a:cs typeface="Times New Roman" panose="02020603050405020304" pitchFamily="18" charset="0"/>
              </a:rPr>
              <a:t> Ahora vamos a nuestro terminar y de nuevo vamos a ejecutar el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10;&#10;Descripción generada automáticamente">
            <a:extLst>
              <a:ext uri="{FF2B5EF4-FFF2-40B4-BE49-F238E27FC236}">
                <a16:creationId xmlns:a16="http://schemas.microsoft.com/office/drawing/2014/main" id="{E5137964-8611-28AE-ED65-682C2C7E376F}"/>
              </a:ext>
            </a:extLst>
          </p:cNvPr>
          <p:cNvPicPr>
            <a:picLocks noChangeAspect="1"/>
          </p:cNvPicPr>
          <p:nvPr/>
        </p:nvPicPr>
        <p:blipFill>
          <a:blip r:embed="rId3"/>
          <a:stretch>
            <a:fillRect/>
          </a:stretch>
        </p:blipFill>
        <p:spPr>
          <a:xfrm>
            <a:off x="391886" y="2722949"/>
            <a:ext cx="9062357" cy="3281391"/>
          </a:xfrm>
          <a:prstGeom prst="rect">
            <a:avLst/>
          </a:prstGeom>
        </p:spPr>
      </p:pic>
    </p:spTree>
    <p:extLst>
      <p:ext uri="{BB962C8B-B14F-4D97-AF65-F5344CB8AC3E}">
        <p14:creationId xmlns:p14="http://schemas.microsoft.com/office/powerpoint/2010/main" val="2769481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642601" y="2322943"/>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642601" y="552429"/>
            <a:ext cx="3969703" cy="15123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rgbClr val="38AA00"/>
                </a:solidFill>
                <a:latin typeface="Work Sans Light" pitchFamily="2" charset="77"/>
              </a:rPr>
              <a:t>Proceso instalación </a:t>
            </a:r>
            <a:r>
              <a:rPr lang="es-CO" dirty="0" err="1">
                <a:solidFill>
                  <a:srgbClr val="38AA00"/>
                </a:solidFill>
                <a:latin typeface="Work Sans Light" pitchFamily="2" charset="77"/>
              </a:rPr>
              <a:t>Node</a:t>
            </a:r>
            <a:r>
              <a:rPr lang="es-CO" dirty="0">
                <a:solidFill>
                  <a:srgbClr val="38AA00"/>
                </a:solidFill>
                <a:latin typeface="Work Sans Light" pitchFamily="2" charset="77"/>
              </a:rPr>
              <a:t> JS</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15516" y="2928392"/>
            <a:ext cx="4223871" cy="670120"/>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 </a:t>
            </a:r>
            <a:r>
              <a:rPr lang="es-CO" sz="1800" dirty="0">
                <a:effectLst/>
                <a:latin typeface="Arial" panose="020B0604020202020204" pitchFamily="34" charset="0"/>
                <a:ea typeface="Calibri" panose="020F0502020204030204" pitchFamily="34" charset="0"/>
                <a:cs typeface="Times New Roman" panose="02020603050405020304" pitchFamily="18" charset="0"/>
              </a:rPr>
              <a:t>Escribimos en Google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js</a:t>
            </a:r>
            <a:r>
              <a:rPr lang="es-CO" sz="1800" dirty="0">
                <a:effectLst/>
                <a:latin typeface="Arial" panose="020B0604020202020204" pitchFamily="34" charset="0"/>
                <a:ea typeface="Calibri" panose="020F0502020204030204" pitchFamily="34" charset="0"/>
                <a:cs typeface="Times New Roman" panose="02020603050405020304" pitchFamily="18" charset="0"/>
              </a:rPr>
              <a:t> y seleccionamos la primera opción.</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10;&#10;Descripción generada automáticamente">
            <a:extLst>
              <a:ext uri="{FF2B5EF4-FFF2-40B4-BE49-F238E27FC236}">
                <a16:creationId xmlns:a16="http://schemas.microsoft.com/office/drawing/2014/main" id="{BE16B9E4-A3E3-10B4-B884-95DF30BE7F67}"/>
              </a:ext>
            </a:extLst>
          </p:cNvPr>
          <p:cNvPicPr>
            <a:picLocks noChangeAspect="1"/>
          </p:cNvPicPr>
          <p:nvPr/>
        </p:nvPicPr>
        <p:blipFill>
          <a:blip r:embed="rId2"/>
          <a:stretch>
            <a:fillRect/>
          </a:stretch>
        </p:blipFill>
        <p:spPr>
          <a:xfrm>
            <a:off x="4972506" y="2633573"/>
            <a:ext cx="6593950" cy="2966457"/>
          </a:xfrm>
          <a:prstGeom prst="rect">
            <a:avLst/>
          </a:prstGeom>
        </p:spPr>
      </p:pic>
    </p:spTree>
    <p:extLst>
      <p:ext uri="{BB962C8B-B14F-4D97-AF65-F5344CB8AC3E}">
        <p14:creationId xmlns:p14="http://schemas.microsoft.com/office/powerpoint/2010/main" val="346740136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7" y="1788531"/>
            <a:ext cx="6890656"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116: </a:t>
            </a:r>
            <a:r>
              <a:rPr lang="es-CO" sz="1800" dirty="0">
                <a:effectLst/>
                <a:latin typeface="Arial" panose="020B0604020202020204" pitchFamily="34" charset="0"/>
                <a:ea typeface="Calibri" panose="020F0502020204030204" pitchFamily="34" charset="0"/>
                <a:cs typeface="Times New Roman" panose="02020603050405020304" pitchFamily="18" charset="0"/>
              </a:rPr>
              <a:t>Si la respuesta es 1 significa que se eliminó todo correctamente.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10;&#10;Descripción generada automáticamente con confianza media">
            <a:extLst>
              <a:ext uri="{FF2B5EF4-FFF2-40B4-BE49-F238E27FC236}">
                <a16:creationId xmlns:a16="http://schemas.microsoft.com/office/drawing/2014/main" id="{98B5C9E8-E5F4-0493-13BC-2364B03B09A1}"/>
              </a:ext>
            </a:extLst>
          </p:cNvPr>
          <p:cNvPicPr>
            <a:picLocks noChangeAspect="1"/>
          </p:cNvPicPr>
          <p:nvPr/>
        </p:nvPicPr>
        <p:blipFill>
          <a:blip r:embed="rId3"/>
          <a:stretch>
            <a:fillRect/>
          </a:stretch>
        </p:blipFill>
        <p:spPr>
          <a:xfrm>
            <a:off x="339331" y="2624818"/>
            <a:ext cx="8582447" cy="2541583"/>
          </a:xfrm>
          <a:prstGeom prst="rect">
            <a:avLst/>
          </a:prstGeom>
        </p:spPr>
      </p:pic>
    </p:spTree>
    <p:extLst>
      <p:ext uri="{BB962C8B-B14F-4D97-AF65-F5344CB8AC3E}">
        <p14:creationId xmlns:p14="http://schemas.microsoft.com/office/powerpoint/2010/main" val="33886330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7" y="1788531"/>
            <a:ext cx="3837213" cy="2151936"/>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117: </a:t>
            </a:r>
            <a:r>
              <a:rPr lang="es-CO" sz="1800" dirty="0">
                <a:effectLst/>
                <a:latin typeface="Arial" panose="020B0604020202020204" pitchFamily="34" charset="0"/>
                <a:ea typeface="Calibri" panose="020F0502020204030204" pitchFamily="34" charset="0"/>
                <a:cs typeface="Times New Roman" panose="02020603050405020304" pitchFamily="18" charset="0"/>
              </a:rPr>
              <a:t>Podemos ver como se eliminó correctamente nuestro evento del calendario y con esto hemos finalizado nuestro proyecto donde aprendimos a crear eventos, ver la información de estos y eliminarlos usando una api.</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Gráfico, Gráfico de dispersión&#10;&#10;Descripción generada automáticamente">
            <a:extLst>
              <a:ext uri="{FF2B5EF4-FFF2-40B4-BE49-F238E27FC236}">
                <a16:creationId xmlns:a16="http://schemas.microsoft.com/office/drawing/2014/main" id="{1D80EFC0-C67B-66AC-2BCF-29D6A376079D}"/>
              </a:ext>
            </a:extLst>
          </p:cNvPr>
          <p:cNvPicPr>
            <a:picLocks noChangeAspect="1"/>
          </p:cNvPicPr>
          <p:nvPr/>
        </p:nvPicPr>
        <p:blipFill>
          <a:blip r:embed="rId3"/>
          <a:stretch>
            <a:fillRect/>
          </a:stretch>
        </p:blipFill>
        <p:spPr>
          <a:xfrm>
            <a:off x="5089935" y="1788531"/>
            <a:ext cx="5745933" cy="4216857"/>
          </a:xfrm>
          <a:prstGeom prst="rect">
            <a:avLst/>
          </a:prstGeom>
        </p:spPr>
      </p:pic>
    </p:spTree>
    <p:extLst>
      <p:ext uri="{BB962C8B-B14F-4D97-AF65-F5344CB8AC3E}">
        <p14:creationId xmlns:p14="http://schemas.microsoft.com/office/powerpoint/2010/main" val="14548616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Referencias</a:t>
            </a:r>
          </a:p>
        </p:txBody>
      </p:sp>
      <p:cxnSp>
        <p:nvCxnSpPr>
          <p:cNvPr id="3" name="Conector recto 2">
            <a:extLst>
              <a:ext uri="{FF2B5EF4-FFF2-40B4-BE49-F238E27FC236}">
                <a16:creationId xmlns:a16="http://schemas.microsoft.com/office/drawing/2014/main" id="{93A3C247-9188-45F4-96FC-5D5EAF14C80E}"/>
              </a:ext>
            </a:extLst>
          </p:cNvPr>
          <p:cNvCxnSpPr>
            <a:cxnSpLocks/>
          </p:cNvCxnSpPr>
          <p:nvPr/>
        </p:nvCxnSpPr>
        <p:spPr>
          <a:xfrm>
            <a:off x="456236" y="1157296"/>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CEEF928E-F956-7C4C-11C0-C05AA6EBCC7F}"/>
              </a:ext>
            </a:extLst>
          </p:cNvPr>
          <p:cNvSpPr txBox="1"/>
          <p:nvPr/>
        </p:nvSpPr>
        <p:spPr>
          <a:xfrm>
            <a:off x="456236" y="1499360"/>
            <a:ext cx="10715069" cy="707886"/>
          </a:xfrm>
          <a:prstGeom prst="rect">
            <a:avLst/>
          </a:prstGeom>
          <a:noFill/>
        </p:spPr>
        <p:txBody>
          <a:bodyPr wrap="square" rtlCol="0">
            <a:spAutoFit/>
          </a:bodyPr>
          <a:lstStyle/>
          <a:p>
            <a:pPr algn="just" defTabSz="943239" hangingPunct="0"/>
            <a:r>
              <a:rPr kumimoji="0" lang="es-CO" sz="2000" i="1" u="none" strike="noStrike" cap="none" spc="0" normalizeH="0" baseline="0" dirty="0">
                <a:ln>
                  <a:noFill/>
                </a:ln>
                <a:solidFill>
                  <a:schemeClr val="bg1">
                    <a:lumMod val="50000"/>
                  </a:schemeClr>
                </a:solidFill>
                <a:effectLst/>
                <a:uFillTx/>
                <a:latin typeface="Calibir"/>
                <a:ea typeface="Helvetica Neue"/>
                <a:cs typeface="Calibir"/>
                <a:sym typeface="Helvetica Neue"/>
              </a:rPr>
              <a:t>Raj </a:t>
            </a:r>
            <a:r>
              <a:rPr kumimoji="0" lang="es-CO" sz="2000" i="1" u="none" strike="noStrike" cap="none" spc="0" normalizeH="0" baseline="0" dirty="0" err="1">
                <a:ln>
                  <a:noFill/>
                </a:ln>
                <a:solidFill>
                  <a:schemeClr val="bg1">
                    <a:lumMod val="50000"/>
                  </a:schemeClr>
                </a:solidFill>
                <a:effectLst/>
                <a:uFillTx/>
                <a:latin typeface="Calibir"/>
                <a:ea typeface="Helvetica Neue"/>
                <a:cs typeface="Calibir"/>
                <a:sym typeface="Helvetica Neue"/>
              </a:rPr>
              <a:t>Kapadia</a:t>
            </a:r>
            <a:r>
              <a:rPr kumimoji="0" lang="es-CO" sz="2000" i="1" u="none" strike="noStrike" cap="none" spc="0" normalizeH="0" baseline="0" dirty="0">
                <a:ln>
                  <a:noFill/>
                </a:ln>
                <a:solidFill>
                  <a:schemeClr val="bg1">
                    <a:lumMod val="50000"/>
                  </a:schemeClr>
                </a:solidFill>
                <a:effectLst/>
                <a:uFillTx/>
                <a:latin typeface="Calibir"/>
                <a:ea typeface="Helvetica Neue"/>
                <a:cs typeface="Calibir"/>
                <a:sym typeface="Helvetica Neue"/>
              </a:rPr>
              <a:t> / </a:t>
            </a:r>
            <a:r>
              <a:rPr kumimoji="0" lang="en-US" i="1" u="none" strike="noStrike" cap="none" spc="0" normalizeH="0" baseline="0" dirty="0">
                <a:ln>
                  <a:noFill/>
                </a:ln>
                <a:solidFill>
                  <a:schemeClr val="bg1">
                    <a:lumMod val="50000"/>
                  </a:schemeClr>
                </a:solidFill>
                <a:effectLst/>
                <a:uFillTx/>
                <a:latin typeface="Calibir"/>
                <a:ea typeface="Helvetica Neue"/>
                <a:cs typeface="Calibir"/>
                <a:sym typeface="Helvetica Neue"/>
              </a:rPr>
              <a:t>Google Calendar API with NodeJS | Step by Step | Create, List, &amp; Delete Google Calendar Events </a:t>
            </a:r>
            <a:r>
              <a:rPr kumimoji="0" lang="es-CO" sz="2000" i="1" u="none" strike="noStrike" cap="none" spc="0" normalizeH="0" baseline="0" dirty="0">
                <a:ln>
                  <a:noFill/>
                </a:ln>
                <a:solidFill>
                  <a:schemeClr val="bg1">
                    <a:lumMod val="50000"/>
                  </a:schemeClr>
                </a:solidFill>
                <a:effectLst/>
                <a:uFillTx/>
                <a:latin typeface="Calibir"/>
                <a:ea typeface="Helvetica Neue"/>
                <a:cs typeface="Calibir"/>
                <a:sym typeface="Helvetica Neue"/>
              </a:rPr>
              <a:t>https://www.youtube.com/watch?v=dFaV95gS_0M&amp;ab_channel=RajKapadia</a:t>
            </a:r>
            <a:endParaRPr kumimoji="0" lang="es-ES" sz="1600" i="1" u="none" strike="noStrike" cap="none" spc="0" normalizeH="0" baseline="0" dirty="0">
              <a:ln>
                <a:noFill/>
              </a:ln>
              <a:solidFill>
                <a:schemeClr val="bg1">
                  <a:lumMod val="50000"/>
                </a:schemeClr>
              </a:solidFill>
              <a:effectLst/>
              <a:uFillTx/>
              <a:latin typeface="Calibir"/>
              <a:ea typeface="Helvetica Neue"/>
              <a:cs typeface="Calibir"/>
              <a:sym typeface="Helvetica Neue"/>
            </a:endParaRPr>
          </a:p>
        </p:txBody>
      </p:sp>
    </p:spTree>
    <p:extLst>
      <p:ext uri="{BB962C8B-B14F-4D97-AF65-F5344CB8AC3E}">
        <p14:creationId xmlns:p14="http://schemas.microsoft.com/office/powerpoint/2010/main" val="15955288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6D04A5A-19A9-0ACE-6D0F-5E02EDC9D1DE}"/>
              </a:ext>
            </a:extLst>
          </p:cNvPr>
          <p:cNvSpPr txBox="1"/>
          <p:nvPr/>
        </p:nvSpPr>
        <p:spPr>
          <a:xfrm>
            <a:off x="-319275" y="220257"/>
            <a:ext cx="5773018" cy="1569660"/>
          </a:xfrm>
          <a:prstGeom prst="rect">
            <a:avLst/>
          </a:prstGeom>
          <a:noFill/>
        </p:spPr>
        <p:txBody>
          <a:bodyPr wrap="square" rtlCol="0">
            <a:spAutoFit/>
          </a:bodyPr>
          <a:lstStyle/>
          <a:p>
            <a:pPr algn="ctr"/>
            <a:r>
              <a:rPr lang="es-CO" sz="4800" dirty="0">
                <a:latin typeface="Work Sans Light" pitchFamily="2" charset="77"/>
              </a:rPr>
              <a:t>Equipo </a:t>
            </a:r>
          </a:p>
          <a:p>
            <a:pPr algn="ctr"/>
            <a:r>
              <a:rPr lang="es-CO" sz="4800" dirty="0">
                <a:latin typeface="Work Sans Light" pitchFamily="2" charset="77"/>
              </a:rPr>
              <a:t>CDMC</a:t>
            </a:r>
          </a:p>
        </p:txBody>
      </p:sp>
      <p:cxnSp>
        <p:nvCxnSpPr>
          <p:cNvPr id="6" name="Conector recto 5">
            <a:extLst>
              <a:ext uri="{FF2B5EF4-FFF2-40B4-BE49-F238E27FC236}">
                <a16:creationId xmlns:a16="http://schemas.microsoft.com/office/drawing/2014/main" id="{12E6F1CF-C64D-CB82-1478-686F9F9BAF5F}"/>
              </a:ext>
            </a:extLst>
          </p:cNvPr>
          <p:cNvCxnSpPr>
            <a:cxnSpLocks/>
          </p:cNvCxnSpPr>
          <p:nvPr/>
        </p:nvCxnSpPr>
        <p:spPr>
          <a:xfrm>
            <a:off x="1472328" y="1862465"/>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graphicFrame>
        <p:nvGraphicFramePr>
          <p:cNvPr id="4" name="Tabla 3">
            <a:extLst>
              <a:ext uri="{FF2B5EF4-FFF2-40B4-BE49-F238E27FC236}">
                <a16:creationId xmlns:a16="http://schemas.microsoft.com/office/drawing/2014/main" id="{C10FF00A-E017-3287-5EB8-15347A938FD6}"/>
              </a:ext>
            </a:extLst>
          </p:cNvPr>
          <p:cNvGraphicFramePr>
            <a:graphicFrameLocks noGrp="1"/>
          </p:cNvGraphicFramePr>
          <p:nvPr>
            <p:extLst>
              <p:ext uri="{D42A27DB-BD31-4B8C-83A1-F6EECF244321}">
                <p14:modId xmlns:p14="http://schemas.microsoft.com/office/powerpoint/2010/main" val="1650189049"/>
              </p:ext>
            </p:extLst>
          </p:nvPr>
        </p:nvGraphicFramePr>
        <p:xfrm>
          <a:off x="1472327" y="2292434"/>
          <a:ext cx="8682788" cy="3345633"/>
        </p:xfrm>
        <a:graphic>
          <a:graphicData uri="http://schemas.openxmlformats.org/drawingml/2006/table">
            <a:tbl>
              <a:tblPr firstRow="1" bandRow="1">
                <a:solidFill>
                  <a:srgbClr val="FFFFFF">
                    <a:alpha val="21176"/>
                  </a:srgbClr>
                </a:solidFill>
                <a:tableStyleId>{16D9F66E-5EB9-4882-86FB-DCBF35E3C3E4}</a:tableStyleId>
              </a:tblPr>
              <a:tblGrid>
                <a:gridCol w="4341394">
                  <a:extLst>
                    <a:ext uri="{9D8B030D-6E8A-4147-A177-3AD203B41FA5}">
                      <a16:colId xmlns:a16="http://schemas.microsoft.com/office/drawing/2014/main" val="2577988464"/>
                    </a:ext>
                  </a:extLst>
                </a:gridCol>
                <a:gridCol w="4341394">
                  <a:extLst>
                    <a:ext uri="{9D8B030D-6E8A-4147-A177-3AD203B41FA5}">
                      <a16:colId xmlns:a16="http://schemas.microsoft.com/office/drawing/2014/main" val="1549263082"/>
                    </a:ext>
                  </a:extLst>
                </a:gridCol>
              </a:tblGrid>
              <a:tr h="433034">
                <a:tc>
                  <a:txBody>
                    <a:bodyPr/>
                    <a:lstStyle/>
                    <a:p>
                      <a:pPr algn="ctr"/>
                      <a:r>
                        <a:rPr lang="es-CO" b="1" dirty="0">
                          <a:solidFill>
                            <a:schemeClr val="bg1">
                              <a:lumMod val="85000"/>
                            </a:schemeClr>
                          </a:solidFill>
                        </a:rPr>
                        <a:t>Equipo</a:t>
                      </a:r>
                    </a:p>
                  </a:txBody>
                  <a:tcPr anchor="ctr">
                    <a:solidFill>
                      <a:schemeClr val="accent2"/>
                    </a:solidFill>
                  </a:tcPr>
                </a:tc>
                <a:tc>
                  <a:txBody>
                    <a:bodyPr/>
                    <a:lstStyle/>
                    <a:p>
                      <a:pPr algn="ctr"/>
                      <a:r>
                        <a:rPr lang="es-CO" b="1" dirty="0">
                          <a:solidFill>
                            <a:schemeClr val="tx1">
                              <a:lumMod val="65000"/>
                              <a:lumOff val="35000"/>
                            </a:schemeClr>
                          </a:solidFill>
                        </a:rPr>
                        <a:t>ADSO</a:t>
                      </a:r>
                    </a:p>
                  </a:txBody>
                  <a:tcPr/>
                </a:tc>
                <a:extLst>
                  <a:ext uri="{0D108BD9-81ED-4DB2-BD59-A6C34878D82A}">
                    <a16:rowId xmlns:a16="http://schemas.microsoft.com/office/drawing/2014/main" val="4265772140"/>
                  </a:ext>
                </a:extLst>
              </a:tr>
              <a:tr h="433034">
                <a:tc>
                  <a:txBody>
                    <a:bodyPr/>
                    <a:lstStyle/>
                    <a:p>
                      <a:pPr algn="ctr"/>
                      <a:r>
                        <a:rPr lang="es-CO" b="1" dirty="0">
                          <a:solidFill>
                            <a:schemeClr val="bg1">
                              <a:lumMod val="85000"/>
                            </a:schemeClr>
                          </a:solidFill>
                        </a:rPr>
                        <a:t>Coordinación</a:t>
                      </a:r>
                    </a:p>
                  </a:txBody>
                  <a:tcPr anchor="ctr">
                    <a:solidFill>
                      <a:schemeClr val="accent2"/>
                    </a:solidFill>
                  </a:tcPr>
                </a:tc>
                <a:tc>
                  <a:txBody>
                    <a:bodyPr/>
                    <a:lstStyle/>
                    <a:p>
                      <a:pPr algn="ctr"/>
                      <a:r>
                        <a:rPr lang="es-CO" b="1" dirty="0">
                          <a:solidFill>
                            <a:schemeClr val="tx1">
                              <a:lumMod val="65000"/>
                              <a:lumOff val="35000"/>
                            </a:schemeClr>
                          </a:solidFill>
                        </a:rPr>
                        <a:t>Paula Milena Isaza</a:t>
                      </a:r>
                    </a:p>
                  </a:txBody>
                  <a:tcPr/>
                </a:tc>
                <a:extLst>
                  <a:ext uri="{0D108BD9-81ED-4DB2-BD59-A6C34878D82A}">
                    <a16:rowId xmlns:a16="http://schemas.microsoft.com/office/drawing/2014/main" val="2504665880"/>
                  </a:ext>
                </a:extLst>
              </a:tr>
              <a:tr h="747429">
                <a:tc>
                  <a:txBody>
                    <a:bodyPr/>
                    <a:lstStyle/>
                    <a:p>
                      <a:pPr algn="ctr"/>
                      <a:r>
                        <a:rPr lang="es-CO" b="1" dirty="0">
                          <a:solidFill>
                            <a:schemeClr val="bg1">
                              <a:lumMod val="85000"/>
                            </a:schemeClr>
                          </a:solidFill>
                        </a:rPr>
                        <a:t>Asesores Temáticos</a:t>
                      </a:r>
                    </a:p>
                  </a:txBody>
                  <a:tcPr anchor="ctr">
                    <a:solidFill>
                      <a:schemeClr val="accent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CO" b="1" dirty="0">
                          <a:solidFill>
                            <a:schemeClr val="tx1">
                              <a:lumMod val="65000"/>
                              <a:lumOff val="35000"/>
                            </a:schemeClr>
                          </a:solidFill>
                        </a:rPr>
                        <a:t>Luis Alfonso Becerra Rentería</a:t>
                      </a:r>
                    </a:p>
                    <a:p>
                      <a:pPr algn="ctr"/>
                      <a:r>
                        <a:rPr lang="es-CO" b="1" dirty="0">
                          <a:solidFill>
                            <a:schemeClr val="tx1">
                              <a:lumMod val="65000"/>
                              <a:lumOff val="35000"/>
                            </a:schemeClr>
                          </a:solidFill>
                        </a:rPr>
                        <a:t>Gloria Jaramillo</a:t>
                      </a:r>
                    </a:p>
                  </a:txBody>
                  <a:tcPr/>
                </a:tc>
                <a:extLst>
                  <a:ext uri="{0D108BD9-81ED-4DB2-BD59-A6C34878D82A}">
                    <a16:rowId xmlns:a16="http://schemas.microsoft.com/office/drawing/2014/main" val="3884543929"/>
                  </a:ext>
                </a:extLst>
              </a:tr>
              <a:tr h="433034">
                <a:tc>
                  <a:txBody>
                    <a:bodyPr/>
                    <a:lstStyle/>
                    <a:p>
                      <a:pPr algn="ctr"/>
                      <a:r>
                        <a:rPr lang="es-CO" b="1" dirty="0">
                          <a:solidFill>
                            <a:schemeClr val="bg1">
                              <a:lumMod val="85000"/>
                            </a:schemeClr>
                          </a:solidFill>
                        </a:rPr>
                        <a:t>Scrum Master</a:t>
                      </a:r>
                    </a:p>
                  </a:txBody>
                  <a:tcPr anchor="ctr">
                    <a:solidFill>
                      <a:schemeClr val="accent2"/>
                    </a:solidFill>
                  </a:tcPr>
                </a:tc>
                <a:tc>
                  <a:txBody>
                    <a:bodyPr/>
                    <a:lstStyle/>
                    <a:p>
                      <a:pPr algn="ctr"/>
                      <a:r>
                        <a:rPr lang="es-CO" b="1" dirty="0">
                          <a:solidFill>
                            <a:schemeClr val="tx1">
                              <a:lumMod val="65000"/>
                              <a:lumOff val="35000"/>
                            </a:schemeClr>
                          </a:solidFill>
                        </a:rPr>
                        <a:t>Luis Alfonso Becerra Rentería</a:t>
                      </a:r>
                    </a:p>
                  </a:txBody>
                  <a:tcPr/>
                </a:tc>
                <a:extLst>
                  <a:ext uri="{0D108BD9-81ED-4DB2-BD59-A6C34878D82A}">
                    <a16:rowId xmlns:a16="http://schemas.microsoft.com/office/drawing/2014/main" val="4246175981"/>
                  </a:ext>
                </a:extLst>
              </a:tr>
              <a:tr h="433034">
                <a:tc>
                  <a:txBody>
                    <a:bodyPr/>
                    <a:lstStyle/>
                    <a:p>
                      <a:pPr algn="ctr"/>
                      <a:r>
                        <a:rPr lang="es-CO" b="1" dirty="0">
                          <a:solidFill>
                            <a:schemeClr val="bg1">
                              <a:lumMod val="85000"/>
                            </a:schemeClr>
                          </a:solidFill>
                        </a:rPr>
                        <a:t>Desarrollador</a:t>
                      </a:r>
                    </a:p>
                  </a:txBody>
                  <a:tcPr anchor="ctr">
                    <a:solidFill>
                      <a:schemeClr val="accent2"/>
                    </a:solidFill>
                  </a:tcPr>
                </a:tc>
                <a:tc>
                  <a:txBody>
                    <a:bodyPr/>
                    <a:lstStyle/>
                    <a:p>
                      <a:pPr algn="ctr"/>
                      <a:r>
                        <a:rPr lang="es-CO" b="1" dirty="0">
                          <a:solidFill>
                            <a:schemeClr val="tx1">
                              <a:lumMod val="65000"/>
                              <a:lumOff val="35000"/>
                            </a:schemeClr>
                          </a:solidFill>
                        </a:rPr>
                        <a:t>Santiago Flórez Echavarría</a:t>
                      </a:r>
                    </a:p>
                  </a:txBody>
                  <a:tcPr/>
                </a:tc>
                <a:extLst>
                  <a:ext uri="{0D108BD9-81ED-4DB2-BD59-A6C34878D82A}">
                    <a16:rowId xmlns:a16="http://schemas.microsoft.com/office/drawing/2014/main" val="2646151857"/>
                  </a:ext>
                </a:extLst>
              </a:tr>
              <a:tr h="433034">
                <a:tc>
                  <a:txBody>
                    <a:bodyPr/>
                    <a:lstStyle/>
                    <a:p>
                      <a:pPr algn="ctr"/>
                      <a:r>
                        <a:rPr lang="es-ES" b="1" dirty="0">
                          <a:solidFill>
                            <a:schemeClr val="bg1">
                              <a:lumMod val="85000"/>
                            </a:schemeClr>
                          </a:solidFill>
                        </a:rPr>
                        <a:t>Visualizador</a:t>
                      </a:r>
                      <a:endParaRPr lang="es-CO" b="1" dirty="0">
                        <a:solidFill>
                          <a:schemeClr val="bg1">
                            <a:lumMod val="85000"/>
                          </a:schemeClr>
                        </a:solidFill>
                      </a:endParaRPr>
                    </a:p>
                  </a:txBody>
                  <a:tcPr anchor="ctr">
                    <a:solidFill>
                      <a:schemeClr val="accent2"/>
                    </a:solidFill>
                  </a:tcPr>
                </a:tc>
                <a:tc>
                  <a:txBody>
                    <a:bodyPr/>
                    <a:lstStyle/>
                    <a:p>
                      <a:pPr algn="ctr"/>
                      <a:r>
                        <a:rPr lang="es-ES" b="1" dirty="0">
                          <a:solidFill>
                            <a:schemeClr val="tx1">
                              <a:lumMod val="65000"/>
                              <a:lumOff val="35000"/>
                            </a:schemeClr>
                          </a:solidFill>
                        </a:rPr>
                        <a:t>Andrés Felipe Godoy</a:t>
                      </a:r>
                      <a:endParaRPr lang="es-CO" b="1" dirty="0">
                        <a:solidFill>
                          <a:schemeClr val="tx1">
                            <a:lumMod val="65000"/>
                            <a:lumOff val="35000"/>
                          </a:schemeClr>
                        </a:solidFill>
                      </a:endParaRPr>
                    </a:p>
                  </a:txBody>
                  <a:tcPr/>
                </a:tc>
                <a:extLst>
                  <a:ext uri="{0D108BD9-81ED-4DB2-BD59-A6C34878D82A}">
                    <a16:rowId xmlns:a16="http://schemas.microsoft.com/office/drawing/2014/main" val="572294294"/>
                  </a:ext>
                </a:extLst>
              </a:tr>
              <a:tr h="433034">
                <a:tc gridSpan="2">
                  <a:txBody>
                    <a:bodyPr/>
                    <a:lstStyle/>
                    <a:p>
                      <a:pPr algn="ctr"/>
                      <a:r>
                        <a:rPr lang="es-ES" sz="800" b="1" dirty="0">
                          <a:solidFill>
                            <a:schemeClr val="bg1">
                              <a:lumMod val="85000"/>
                            </a:schemeClr>
                          </a:solidFill>
                        </a:rPr>
                        <a:t>Este material puede ser distribuido, copiado y exhibido por terceros si se muestran los créditos.  No se puede obtener ningún beneficio comercial y las obras derivadas tienen que estar bajo los mismos términos de licencia que el trabajo original.</a:t>
                      </a:r>
                      <a:endParaRPr lang="es-CO" sz="800" b="1" dirty="0">
                        <a:solidFill>
                          <a:schemeClr val="bg1">
                            <a:lumMod val="85000"/>
                          </a:schemeClr>
                        </a:solidFill>
                      </a:endParaRPr>
                    </a:p>
                  </a:txBody>
                  <a:tcPr anchor="ctr">
                    <a:solidFill>
                      <a:schemeClr val="tx1"/>
                    </a:solidFill>
                  </a:tcPr>
                </a:tc>
                <a:tc hMerge="1">
                  <a:txBody>
                    <a:bodyPr/>
                    <a:lstStyle/>
                    <a:p>
                      <a:pPr algn="ctr"/>
                      <a:endParaRPr lang="es-CO" b="1" dirty="0"/>
                    </a:p>
                  </a:txBody>
                  <a:tcPr>
                    <a:solidFill>
                      <a:schemeClr val="tx1"/>
                    </a:solidFill>
                  </a:tcPr>
                </a:tc>
                <a:extLst>
                  <a:ext uri="{0D108BD9-81ED-4DB2-BD59-A6C34878D82A}">
                    <a16:rowId xmlns:a16="http://schemas.microsoft.com/office/drawing/2014/main" val="782934817"/>
                  </a:ext>
                </a:extLst>
              </a:tr>
            </a:tbl>
          </a:graphicData>
        </a:graphic>
      </p:graphicFrame>
    </p:spTree>
    <p:extLst>
      <p:ext uri="{BB962C8B-B14F-4D97-AF65-F5344CB8AC3E}">
        <p14:creationId xmlns:p14="http://schemas.microsoft.com/office/powerpoint/2010/main" val="16403571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P</a:t>
            </a:r>
            <a:r>
              <a:rPr lang="es-CO" sz="5400" b="1" dirty="0" err="1">
                <a:solidFill>
                  <a:schemeClr val="accent1"/>
                </a:solidFill>
                <a:latin typeface="Work Sans Light" pitchFamily="2" charset="77"/>
              </a:rPr>
              <a:t>roceso</a:t>
            </a:r>
            <a:r>
              <a:rPr lang="es-CO" sz="5400" b="1" dirty="0">
                <a:solidFill>
                  <a:schemeClr val="accent1"/>
                </a:solidFill>
                <a:latin typeface="Work Sans Light" pitchFamily="2" charset="77"/>
              </a:rPr>
              <a:t> instalación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5400" b="1" i="0" u="none" strike="noStrike" kern="1200" cap="none" spc="0" normalizeH="0" baseline="0" noProof="0" dirty="0" err="1">
                <a:ln>
                  <a:noFill/>
                </a:ln>
                <a:solidFill>
                  <a:schemeClr val="accent1"/>
                </a:solidFill>
                <a:effectLst/>
                <a:uLnTx/>
                <a:uFillTx/>
                <a:latin typeface="Work Sans Light" pitchFamily="2" charset="77"/>
                <a:ea typeface="+mn-ea"/>
                <a:cs typeface="+mn-cs"/>
              </a:rPr>
              <a:t>Node</a:t>
            </a:r>
            <a:r>
              <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rPr>
              <a:t> JS</a:t>
            </a: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41599" y="2063460"/>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008914" cy="670120"/>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seleccionar la opción “LTS” ya que es más estable que la nueva</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10;&#10;Descripción generada automáticamente con confianza media">
            <a:extLst>
              <a:ext uri="{FF2B5EF4-FFF2-40B4-BE49-F238E27FC236}">
                <a16:creationId xmlns:a16="http://schemas.microsoft.com/office/drawing/2014/main" id="{E6F81A44-8506-F738-5BE9-4E857755319D}"/>
              </a:ext>
            </a:extLst>
          </p:cNvPr>
          <p:cNvPicPr>
            <a:picLocks noChangeAspect="1"/>
          </p:cNvPicPr>
          <p:nvPr/>
        </p:nvPicPr>
        <p:blipFill>
          <a:blip r:embed="rId3"/>
          <a:stretch>
            <a:fillRect/>
          </a:stretch>
        </p:blipFill>
        <p:spPr>
          <a:xfrm>
            <a:off x="769892" y="3429000"/>
            <a:ext cx="5612130" cy="2379980"/>
          </a:xfrm>
          <a:prstGeom prst="rect">
            <a:avLst/>
          </a:prstGeom>
        </p:spPr>
      </p:pic>
    </p:spTree>
    <p:extLst>
      <p:ext uri="{BB962C8B-B14F-4D97-AF65-F5344CB8AC3E}">
        <p14:creationId xmlns:p14="http://schemas.microsoft.com/office/powerpoint/2010/main" val="1949081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P</a:t>
            </a:r>
            <a:r>
              <a:rPr lang="es-CO" sz="5400" b="1" dirty="0" err="1">
                <a:solidFill>
                  <a:schemeClr val="accent1"/>
                </a:solidFill>
                <a:latin typeface="Work Sans Light" pitchFamily="2" charset="77"/>
              </a:rPr>
              <a:t>roceso</a:t>
            </a:r>
            <a:r>
              <a:rPr lang="es-CO" sz="5400" b="1" dirty="0">
                <a:solidFill>
                  <a:schemeClr val="accent1"/>
                </a:solidFill>
                <a:latin typeface="Work Sans Light" pitchFamily="2" charset="77"/>
              </a:rPr>
              <a:t> instalación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5400" b="1" i="0" u="none" strike="noStrike" kern="1200" cap="none" spc="0" normalizeH="0" baseline="0" noProof="0" dirty="0" err="1">
                <a:ln>
                  <a:noFill/>
                </a:ln>
                <a:solidFill>
                  <a:schemeClr val="accent1"/>
                </a:solidFill>
                <a:effectLst/>
                <a:uLnTx/>
                <a:uFillTx/>
                <a:latin typeface="Work Sans Light" pitchFamily="2" charset="77"/>
                <a:ea typeface="+mn-ea"/>
                <a:cs typeface="+mn-cs"/>
              </a:rPr>
              <a:t>Node</a:t>
            </a:r>
            <a:r>
              <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rPr>
              <a:t> JS</a:t>
            </a: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41599" y="2063460"/>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400800" cy="1165319"/>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 </a:t>
            </a:r>
            <a:r>
              <a:rPr lang="es-CO" sz="1800" dirty="0">
                <a:effectLst/>
                <a:latin typeface="Arial" panose="020B0604020202020204" pitchFamily="34" charset="0"/>
                <a:ea typeface="Calibri" panose="020F0502020204030204" pitchFamily="34" charset="0"/>
                <a:cs typeface="Times New Roman" panose="02020603050405020304" pitchFamily="18" charset="0"/>
              </a:rPr>
              <a:t>Buscaremos en las descargas el archivo que hemos descargado y le damos doble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CuadroTexto 1">
            <a:extLst>
              <a:ext uri="{FF2B5EF4-FFF2-40B4-BE49-F238E27FC236}">
                <a16:creationId xmlns:a16="http://schemas.microsoft.com/office/drawing/2014/main" id="{B6F5A3F9-49B1-B02F-3A4F-73469B97B422}"/>
              </a:ext>
            </a:extLst>
          </p:cNvPr>
          <p:cNvSpPr txBox="1"/>
          <p:nvPr/>
        </p:nvSpPr>
        <p:spPr>
          <a:xfrm>
            <a:off x="391886" y="4189292"/>
            <a:ext cx="6008914" cy="868956"/>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 </a:t>
            </a:r>
            <a:r>
              <a:rPr lang="es-CO" sz="1800" dirty="0">
                <a:effectLst/>
                <a:latin typeface="Arial" panose="020B0604020202020204" pitchFamily="34" charset="0"/>
                <a:ea typeface="Calibri" panose="020F0502020204030204" pitchFamily="34" charset="0"/>
                <a:cs typeface="Times New Roman" panose="02020603050405020304" pitchFamily="18" charset="0"/>
              </a:rPr>
              <a:t>Le damos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en “Next”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Aplicación&#10;&#10;Descripción generada automáticamente">
            <a:extLst>
              <a:ext uri="{FF2B5EF4-FFF2-40B4-BE49-F238E27FC236}">
                <a16:creationId xmlns:a16="http://schemas.microsoft.com/office/drawing/2014/main" id="{696394D5-A28F-6022-DEA3-D473461FB6EB}"/>
              </a:ext>
            </a:extLst>
          </p:cNvPr>
          <p:cNvPicPr>
            <a:picLocks noChangeAspect="1"/>
          </p:cNvPicPr>
          <p:nvPr/>
        </p:nvPicPr>
        <p:blipFill>
          <a:blip r:embed="rId3"/>
          <a:stretch>
            <a:fillRect/>
          </a:stretch>
        </p:blipFill>
        <p:spPr>
          <a:xfrm>
            <a:off x="7266569" y="1886723"/>
            <a:ext cx="4076700" cy="847725"/>
          </a:xfrm>
          <a:prstGeom prst="rect">
            <a:avLst/>
          </a:prstGeom>
        </p:spPr>
      </p:pic>
      <p:pic>
        <p:nvPicPr>
          <p:cNvPr id="9" name="Imagen 8" descr="Interfaz de usuario gráfica, Texto, Aplicación&#10;&#10;Descripción generada automáticamente">
            <a:extLst>
              <a:ext uri="{FF2B5EF4-FFF2-40B4-BE49-F238E27FC236}">
                <a16:creationId xmlns:a16="http://schemas.microsoft.com/office/drawing/2014/main" id="{3E00898A-0CA0-5A80-8F75-91F5E12E0DCA}"/>
              </a:ext>
            </a:extLst>
          </p:cNvPr>
          <p:cNvPicPr>
            <a:picLocks noChangeAspect="1"/>
          </p:cNvPicPr>
          <p:nvPr/>
        </p:nvPicPr>
        <p:blipFill>
          <a:blip r:embed="rId4"/>
          <a:stretch>
            <a:fillRect/>
          </a:stretch>
        </p:blipFill>
        <p:spPr>
          <a:xfrm>
            <a:off x="6080026" y="3136430"/>
            <a:ext cx="4648835" cy="3581400"/>
          </a:xfrm>
          <a:prstGeom prst="rect">
            <a:avLst/>
          </a:prstGeom>
        </p:spPr>
      </p:pic>
    </p:spTree>
    <p:extLst>
      <p:ext uri="{BB962C8B-B14F-4D97-AF65-F5344CB8AC3E}">
        <p14:creationId xmlns:p14="http://schemas.microsoft.com/office/powerpoint/2010/main" val="1318158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P</a:t>
            </a:r>
            <a:r>
              <a:rPr lang="es-CO" sz="5400" b="1" dirty="0" err="1">
                <a:solidFill>
                  <a:schemeClr val="accent1"/>
                </a:solidFill>
                <a:latin typeface="Work Sans Light" pitchFamily="2" charset="77"/>
              </a:rPr>
              <a:t>roceso</a:t>
            </a:r>
            <a:r>
              <a:rPr lang="es-CO" sz="5400" b="1" dirty="0">
                <a:solidFill>
                  <a:schemeClr val="accent1"/>
                </a:solidFill>
                <a:latin typeface="Work Sans Light" pitchFamily="2" charset="77"/>
              </a:rPr>
              <a:t> instalación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5400" b="1" i="0" u="none" strike="noStrike" kern="1200" cap="none" spc="0" normalizeH="0" baseline="0" noProof="0" dirty="0" err="1">
                <a:ln>
                  <a:noFill/>
                </a:ln>
                <a:solidFill>
                  <a:schemeClr val="accent1"/>
                </a:solidFill>
                <a:effectLst/>
                <a:uLnTx/>
                <a:uFillTx/>
                <a:latin typeface="Work Sans Light" pitchFamily="2" charset="77"/>
                <a:ea typeface="+mn-ea"/>
                <a:cs typeface="+mn-cs"/>
              </a:rPr>
              <a:t>Node</a:t>
            </a:r>
            <a:r>
              <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rPr>
              <a:t> JS</a:t>
            </a: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41599" y="2063460"/>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008914" cy="670120"/>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 </a:t>
            </a:r>
            <a:r>
              <a:rPr lang="es-CO" sz="1800" dirty="0">
                <a:effectLst/>
                <a:latin typeface="Arial" panose="020B0604020202020204" pitchFamily="34" charset="0"/>
                <a:ea typeface="Calibri" panose="020F0502020204030204" pitchFamily="34" charset="0"/>
                <a:cs typeface="Times New Roman" panose="02020603050405020304" pitchFamily="18" charset="0"/>
              </a:rPr>
              <a:t>Lee los términos y condiciones le damos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en aceptar y le damos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next</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 Correo electrónico&#10;&#10;Descripción generada automáticamente">
            <a:extLst>
              <a:ext uri="{FF2B5EF4-FFF2-40B4-BE49-F238E27FC236}">
                <a16:creationId xmlns:a16="http://schemas.microsoft.com/office/drawing/2014/main" id="{2E1BAD90-7DF8-085E-5AD8-F0B27B23B00A}"/>
              </a:ext>
            </a:extLst>
          </p:cNvPr>
          <p:cNvPicPr>
            <a:picLocks noChangeAspect="1"/>
          </p:cNvPicPr>
          <p:nvPr/>
        </p:nvPicPr>
        <p:blipFill>
          <a:blip r:embed="rId3"/>
          <a:stretch>
            <a:fillRect/>
          </a:stretch>
        </p:blipFill>
        <p:spPr>
          <a:xfrm>
            <a:off x="6963466" y="1274446"/>
            <a:ext cx="4686935" cy="3657600"/>
          </a:xfrm>
          <a:prstGeom prst="rect">
            <a:avLst/>
          </a:prstGeom>
        </p:spPr>
      </p:pic>
    </p:spTree>
    <p:extLst>
      <p:ext uri="{BB962C8B-B14F-4D97-AF65-F5344CB8AC3E}">
        <p14:creationId xmlns:p14="http://schemas.microsoft.com/office/powerpoint/2010/main" val="3819780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P</a:t>
            </a:r>
            <a:r>
              <a:rPr lang="es-CO" sz="5400" b="1" dirty="0" err="1">
                <a:solidFill>
                  <a:schemeClr val="accent1"/>
                </a:solidFill>
                <a:latin typeface="Work Sans Light" pitchFamily="2" charset="77"/>
              </a:rPr>
              <a:t>roceso</a:t>
            </a:r>
            <a:r>
              <a:rPr lang="es-CO" sz="5400" b="1" dirty="0">
                <a:solidFill>
                  <a:schemeClr val="accent1"/>
                </a:solidFill>
                <a:latin typeface="Work Sans Light" pitchFamily="2" charset="77"/>
              </a:rPr>
              <a:t> instalación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5400" b="1" i="0" u="none" strike="noStrike" kern="1200" cap="none" spc="0" normalizeH="0" baseline="0" noProof="0" dirty="0" err="1">
                <a:ln>
                  <a:noFill/>
                </a:ln>
                <a:solidFill>
                  <a:schemeClr val="accent1"/>
                </a:solidFill>
                <a:effectLst/>
                <a:uLnTx/>
                <a:uFillTx/>
                <a:latin typeface="Work Sans Light" pitchFamily="2" charset="77"/>
                <a:ea typeface="+mn-ea"/>
                <a:cs typeface="+mn-cs"/>
              </a:rPr>
              <a:t>Node</a:t>
            </a:r>
            <a:r>
              <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rPr>
              <a:t> JS</a:t>
            </a: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41599" y="2063460"/>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008914" cy="373757"/>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 </a:t>
            </a:r>
            <a:r>
              <a:rPr lang="es-CO"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Le damos </a:t>
            </a:r>
            <a:r>
              <a:rPr lang="es-CO" sz="18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en “Next” de nuevo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AC50A877-4909-6F89-84C9-B9F0ADF81415}"/>
              </a:ext>
            </a:extLst>
          </p:cNvPr>
          <p:cNvPicPr>
            <a:picLocks noChangeAspect="1"/>
          </p:cNvPicPr>
          <p:nvPr/>
        </p:nvPicPr>
        <p:blipFill>
          <a:blip r:embed="rId3"/>
          <a:stretch>
            <a:fillRect/>
          </a:stretch>
        </p:blipFill>
        <p:spPr>
          <a:xfrm>
            <a:off x="6096000" y="1160504"/>
            <a:ext cx="4639310" cy="3657600"/>
          </a:xfrm>
          <a:prstGeom prst="rect">
            <a:avLst/>
          </a:prstGeom>
        </p:spPr>
      </p:pic>
    </p:spTree>
    <p:extLst>
      <p:ext uri="{BB962C8B-B14F-4D97-AF65-F5344CB8AC3E}">
        <p14:creationId xmlns:p14="http://schemas.microsoft.com/office/powerpoint/2010/main" val="557402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P</a:t>
            </a:r>
            <a:r>
              <a:rPr lang="es-CO" sz="5400" b="1" dirty="0" err="1">
                <a:solidFill>
                  <a:schemeClr val="accent1"/>
                </a:solidFill>
                <a:latin typeface="Work Sans Light" pitchFamily="2" charset="77"/>
              </a:rPr>
              <a:t>roceso</a:t>
            </a:r>
            <a:r>
              <a:rPr lang="es-CO" sz="5400" b="1" dirty="0">
                <a:solidFill>
                  <a:schemeClr val="accent1"/>
                </a:solidFill>
                <a:latin typeface="Work Sans Light" pitchFamily="2" charset="77"/>
              </a:rPr>
              <a:t> instalación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5400" b="1" i="0" u="none" strike="noStrike" kern="1200" cap="none" spc="0" normalizeH="0" baseline="0" noProof="0" dirty="0" err="1">
                <a:ln>
                  <a:noFill/>
                </a:ln>
                <a:solidFill>
                  <a:schemeClr val="accent1"/>
                </a:solidFill>
                <a:effectLst/>
                <a:uLnTx/>
                <a:uFillTx/>
                <a:latin typeface="Work Sans Light" pitchFamily="2" charset="77"/>
                <a:ea typeface="+mn-ea"/>
                <a:cs typeface="+mn-cs"/>
              </a:rPr>
              <a:t>Node</a:t>
            </a:r>
            <a:r>
              <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rPr>
              <a:t> JS</a:t>
            </a: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41599" y="2063460"/>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008914" cy="670120"/>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 </a:t>
            </a:r>
            <a:r>
              <a:rPr lang="es-CO"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Ahora de acá no vamos a mover nada y simplemente daremos “Next”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F533412C-CE47-0267-33D3-3E756DC4A0CE}"/>
              </a:ext>
            </a:extLst>
          </p:cNvPr>
          <p:cNvPicPr>
            <a:picLocks noChangeAspect="1"/>
          </p:cNvPicPr>
          <p:nvPr/>
        </p:nvPicPr>
        <p:blipFill>
          <a:blip r:embed="rId3"/>
          <a:stretch>
            <a:fillRect/>
          </a:stretch>
        </p:blipFill>
        <p:spPr>
          <a:xfrm>
            <a:off x="6642689" y="2302328"/>
            <a:ext cx="4610735" cy="3657600"/>
          </a:xfrm>
          <a:prstGeom prst="rect">
            <a:avLst/>
          </a:prstGeom>
        </p:spPr>
      </p:pic>
    </p:spTree>
    <p:extLst>
      <p:ext uri="{BB962C8B-B14F-4D97-AF65-F5344CB8AC3E}">
        <p14:creationId xmlns:p14="http://schemas.microsoft.com/office/powerpoint/2010/main" val="1042759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6D04A5A-19A9-0ACE-6D0F-5E02EDC9D1DE}"/>
              </a:ext>
            </a:extLst>
          </p:cNvPr>
          <p:cNvSpPr txBox="1"/>
          <p:nvPr/>
        </p:nvSpPr>
        <p:spPr>
          <a:xfrm>
            <a:off x="-319275" y="220257"/>
            <a:ext cx="5773018" cy="1569660"/>
          </a:xfrm>
          <a:prstGeom prst="rect">
            <a:avLst/>
          </a:prstGeom>
          <a:noFill/>
        </p:spPr>
        <p:txBody>
          <a:bodyPr wrap="square" rtlCol="0">
            <a:spAutoFit/>
          </a:bodyPr>
          <a:lstStyle/>
          <a:p>
            <a:pPr algn="ctr"/>
            <a:r>
              <a:rPr lang="es-CO" sz="4800" dirty="0">
                <a:latin typeface="Work Sans Light" pitchFamily="2" charset="77"/>
              </a:rPr>
              <a:t>Contenido de la presentación</a:t>
            </a:r>
          </a:p>
        </p:txBody>
      </p:sp>
      <p:cxnSp>
        <p:nvCxnSpPr>
          <p:cNvPr id="6" name="Conector recto 5">
            <a:extLst>
              <a:ext uri="{FF2B5EF4-FFF2-40B4-BE49-F238E27FC236}">
                <a16:creationId xmlns:a16="http://schemas.microsoft.com/office/drawing/2014/main" id="{12E6F1CF-C64D-CB82-1478-686F9F9BAF5F}"/>
              </a:ext>
            </a:extLst>
          </p:cNvPr>
          <p:cNvCxnSpPr>
            <a:cxnSpLocks/>
          </p:cNvCxnSpPr>
          <p:nvPr/>
        </p:nvCxnSpPr>
        <p:spPr>
          <a:xfrm>
            <a:off x="1472328" y="1862465"/>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graphicFrame>
        <p:nvGraphicFramePr>
          <p:cNvPr id="2" name="Tabla 3">
            <a:extLst>
              <a:ext uri="{FF2B5EF4-FFF2-40B4-BE49-F238E27FC236}">
                <a16:creationId xmlns:a16="http://schemas.microsoft.com/office/drawing/2014/main" id="{369A6FB7-DE33-FDC3-3431-2B800A3E579F}"/>
              </a:ext>
            </a:extLst>
          </p:cNvPr>
          <p:cNvGraphicFramePr>
            <a:graphicFrameLocks noGrp="1"/>
          </p:cNvGraphicFramePr>
          <p:nvPr>
            <p:extLst>
              <p:ext uri="{D42A27DB-BD31-4B8C-83A1-F6EECF244321}">
                <p14:modId xmlns:p14="http://schemas.microsoft.com/office/powerpoint/2010/main" val="2875149161"/>
              </p:ext>
            </p:extLst>
          </p:nvPr>
        </p:nvGraphicFramePr>
        <p:xfrm>
          <a:off x="1885042" y="2501900"/>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520215672"/>
                    </a:ext>
                  </a:extLst>
                </a:gridCol>
                <a:gridCol w="4064000">
                  <a:extLst>
                    <a:ext uri="{9D8B030D-6E8A-4147-A177-3AD203B41FA5}">
                      <a16:colId xmlns:a16="http://schemas.microsoft.com/office/drawing/2014/main" val="2631944421"/>
                    </a:ext>
                  </a:extLst>
                </a:gridCol>
              </a:tblGrid>
              <a:tr h="370840">
                <a:tc>
                  <a:txBody>
                    <a:bodyPr/>
                    <a:lstStyle/>
                    <a:p>
                      <a:pPr algn="ctr"/>
                      <a:r>
                        <a:rPr lang="es-ES" sz="1800" b="1" kern="1200" dirty="0">
                          <a:solidFill>
                            <a:schemeClr val="tx1"/>
                          </a:solidFill>
                          <a:latin typeface="+mn-lt"/>
                          <a:ea typeface="+mn-ea"/>
                          <a:cs typeface="+mn-cs"/>
                        </a:rPr>
                        <a:t>Introducción</a:t>
                      </a:r>
                      <a:endParaRPr lang="es-CO" sz="1800" b="1" kern="1200" dirty="0">
                        <a:solidFill>
                          <a:schemeClr val="tx1"/>
                        </a:solidFill>
                        <a:latin typeface="+mn-lt"/>
                        <a:ea typeface="+mn-ea"/>
                        <a:cs typeface="+mn-cs"/>
                      </a:endParaRPr>
                    </a:p>
                  </a:txBody>
                  <a:tcPr/>
                </a:tc>
                <a:tc>
                  <a:txBody>
                    <a:bodyPr/>
                    <a:lstStyle/>
                    <a:p>
                      <a:pPr algn="ctr"/>
                      <a:r>
                        <a:rPr lang="es-ES" b="1" dirty="0">
                          <a:solidFill>
                            <a:schemeClr val="tx1"/>
                          </a:solidFill>
                        </a:rPr>
                        <a:t>3</a:t>
                      </a:r>
                      <a:endParaRPr lang="es-CO" b="1" dirty="0">
                        <a:solidFill>
                          <a:schemeClr val="tx1"/>
                        </a:solidFill>
                      </a:endParaRPr>
                    </a:p>
                  </a:txBody>
                  <a:tcPr/>
                </a:tc>
                <a:extLst>
                  <a:ext uri="{0D108BD9-81ED-4DB2-BD59-A6C34878D82A}">
                    <a16:rowId xmlns:a16="http://schemas.microsoft.com/office/drawing/2014/main" val="413340009"/>
                  </a:ext>
                </a:extLst>
              </a:tr>
              <a:tr h="370840">
                <a:tc>
                  <a:txBody>
                    <a:bodyPr/>
                    <a:lstStyle/>
                    <a:p>
                      <a:pPr algn="ctr"/>
                      <a:r>
                        <a:rPr lang="es-ES" b="1" dirty="0"/>
                        <a:t>Tecnologías requeridas</a:t>
                      </a:r>
                      <a:endParaRPr lang="es-CO" b="1" dirty="0"/>
                    </a:p>
                  </a:txBody>
                  <a:tcPr/>
                </a:tc>
                <a:tc>
                  <a:txBody>
                    <a:bodyPr/>
                    <a:lstStyle/>
                    <a:p>
                      <a:pPr algn="ctr"/>
                      <a:r>
                        <a:rPr lang="es-ES" b="1" dirty="0"/>
                        <a:t>4</a:t>
                      </a:r>
                      <a:endParaRPr lang="es-CO" b="1" dirty="0"/>
                    </a:p>
                  </a:txBody>
                  <a:tcPr/>
                </a:tc>
                <a:extLst>
                  <a:ext uri="{0D108BD9-81ED-4DB2-BD59-A6C34878D82A}">
                    <a16:rowId xmlns:a16="http://schemas.microsoft.com/office/drawing/2014/main" val="2191470930"/>
                  </a:ext>
                </a:extLst>
              </a:tr>
              <a:tr h="370840">
                <a:tc>
                  <a:txBody>
                    <a:bodyPr/>
                    <a:lstStyle/>
                    <a:p>
                      <a:pPr algn="ctr"/>
                      <a:r>
                        <a:rPr lang="es-ES" b="1" dirty="0"/>
                        <a:t>Instalación Visual Studio </a:t>
                      </a:r>
                      <a:r>
                        <a:rPr lang="es-ES" b="1" dirty="0" err="1"/>
                        <a:t>Code</a:t>
                      </a:r>
                      <a:endParaRPr lang="es-CO" b="1" dirty="0"/>
                    </a:p>
                  </a:txBody>
                  <a:tcPr/>
                </a:tc>
                <a:tc>
                  <a:txBody>
                    <a:bodyPr/>
                    <a:lstStyle/>
                    <a:p>
                      <a:pPr algn="ctr"/>
                      <a:r>
                        <a:rPr lang="es-ES" b="1" dirty="0"/>
                        <a:t>5</a:t>
                      </a:r>
                      <a:endParaRPr lang="es-CO" b="1" dirty="0"/>
                    </a:p>
                  </a:txBody>
                  <a:tcPr/>
                </a:tc>
                <a:extLst>
                  <a:ext uri="{0D108BD9-81ED-4DB2-BD59-A6C34878D82A}">
                    <a16:rowId xmlns:a16="http://schemas.microsoft.com/office/drawing/2014/main" val="839614095"/>
                  </a:ext>
                </a:extLst>
              </a:tr>
              <a:tr h="370840">
                <a:tc>
                  <a:txBody>
                    <a:bodyPr/>
                    <a:lstStyle/>
                    <a:p>
                      <a:pPr algn="ctr"/>
                      <a:r>
                        <a:rPr lang="es-ES" b="1" dirty="0"/>
                        <a:t>Instalación </a:t>
                      </a:r>
                      <a:r>
                        <a:rPr lang="es-ES" b="1" dirty="0" err="1"/>
                        <a:t>Node</a:t>
                      </a:r>
                      <a:r>
                        <a:rPr lang="es-ES" b="1" dirty="0"/>
                        <a:t> JS</a:t>
                      </a:r>
                      <a:endParaRPr lang="es-CO" b="1" dirty="0"/>
                    </a:p>
                  </a:txBody>
                  <a:tcPr/>
                </a:tc>
                <a:tc>
                  <a:txBody>
                    <a:bodyPr/>
                    <a:lstStyle/>
                    <a:p>
                      <a:pPr algn="ctr"/>
                      <a:r>
                        <a:rPr lang="es-ES" b="1" dirty="0"/>
                        <a:t>13</a:t>
                      </a:r>
                      <a:endParaRPr lang="es-CO" b="1" dirty="0"/>
                    </a:p>
                  </a:txBody>
                  <a:tcPr/>
                </a:tc>
                <a:extLst>
                  <a:ext uri="{0D108BD9-81ED-4DB2-BD59-A6C34878D82A}">
                    <a16:rowId xmlns:a16="http://schemas.microsoft.com/office/drawing/2014/main" val="3407408818"/>
                  </a:ext>
                </a:extLst>
              </a:tr>
              <a:tr h="370840">
                <a:tc>
                  <a:txBody>
                    <a:bodyPr/>
                    <a:lstStyle/>
                    <a:p>
                      <a:pPr algn="ctr"/>
                      <a:r>
                        <a:rPr lang="es-ES" b="1" dirty="0"/>
                        <a:t>Creación de Carpetas </a:t>
                      </a:r>
                      <a:endParaRPr lang="es-CO" b="1" dirty="0"/>
                    </a:p>
                  </a:txBody>
                  <a:tcPr/>
                </a:tc>
                <a:tc>
                  <a:txBody>
                    <a:bodyPr/>
                    <a:lstStyle/>
                    <a:p>
                      <a:pPr algn="ctr"/>
                      <a:r>
                        <a:rPr lang="es-ES" b="1" dirty="0"/>
                        <a:t>22</a:t>
                      </a:r>
                      <a:endParaRPr lang="es-CO" b="1" dirty="0"/>
                    </a:p>
                  </a:txBody>
                  <a:tcPr/>
                </a:tc>
                <a:extLst>
                  <a:ext uri="{0D108BD9-81ED-4DB2-BD59-A6C34878D82A}">
                    <a16:rowId xmlns:a16="http://schemas.microsoft.com/office/drawing/2014/main" val="3763981797"/>
                  </a:ext>
                </a:extLst>
              </a:tr>
              <a:tr h="370840">
                <a:tc>
                  <a:txBody>
                    <a:bodyPr/>
                    <a:lstStyle/>
                    <a:p>
                      <a:pPr algn="ctr"/>
                      <a:r>
                        <a:rPr lang="es-ES" b="1" dirty="0"/>
                        <a:t>Codificación</a:t>
                      </a:r>
                      <a:endParaRPr lang="es-CO" b="1" dirty="0"/>
                    </a:p>
                  </a:txBody>
                  <a:tcPr/>
                </a:tc>
                <a:tc>
                  <a:txBody>
                    <a:bodyPr/>
                    <a:lstStyle/>
                    <a:p>
                      <a:pPr algn="ctr"/>
                      <a:r>
                        <a:rPr lang="es-ES" b="1" dirty="0"/>
                        <a:t>24</a:t>
                      </a:r>
                      <a:endParaRPr lang="es-CO" b="1" dirty="0"/>
                    </a:p>
                  </a:txBody>
                  <a:tcPr/>
                </a:tc>
                <a:extLst>
                  <a:ext uri="{0D108BD9-81ED-4DB2-BD59-A6C34878D82A}">
                    <a16:rowId xmlns:a16="http://schemas.microsoft.com/office/drawing/2014/main" val="234575201"/>
                  </a:ext>
                </a:extLst>
              </a:tr>
            </a:tbl>
          </a:graphicData>
        </a:graphic>
      </p:graphicFrame>
    </p:spTree>
    <p:extLst>
      <p:ext uri="{BB962C8B-B14F-4D97-AF65-F5344CB8AC3E}">
        <p14:creationId xmlns:p14="http://schemas.microsoft.com/office/powerpoint/2010/main" val="2099732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P</a:t>
            </a:r>
            <a:r>
              <a:rPr lang="es-CO" sz="5400" b="1" dirty="0" err="1">
                <a:solidFill>
                  <a:schemeClr val="accent1"/>
                </a:solidFill>
                <a:latin typeface="Work Sans Light" pitchFamily="2" charset="77"/>
              </a:rPr>
              <a:t>roceso</a:t>
            </a:r>
            <a:r>
              <a:rPr lang="es-CO" sz="5400" b="1" dirty="0">
                <a:solidFill>
                  <a:schemeClr val="accent1"/>
                </a:solidFill>
                <a:latin typeface="Work Sans Light" pitchFamily="2" charset="77"/>
              </a:rPr>
              <a:t> instalación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5400" b="1" i="0" u="none" strike="noStrike" kern="1200" cap="none" spc="0" normalizeH="0" baseline="0" noProof="0" dirty="0" err="1">
                <a:ln>
                  <a:noFill/>
                </a:ln>
                <a:solidFill>
                  <a:schemeClr val="accent1"/>
                </a:solidFill>
                <a:effectLst/>
                <a:uLnTx/>
                <a:uFillTx/>
                <a:latin typeface="Work Sans Light" pitchFamily="2" charset="77"/>
                <a:ea typeface="+mn-ea"/>
                <a:cs typeface="+mn-cs"/>
              </a:rPr>
              <a:t>Node</a:t>
            </a:r>
            <a:r>
              <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rPr>
              <a:t> JS</a:t>
            </a: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41599" y="2063460"/>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008914" cy="966483"/>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 </a:t>
            </a:r>
            <a:r>
              <a:rPr lang="es-CO"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Ahora vamos a instalar algunos módulos de “</a:t>
            </a:r>
            <a:r>
              <a:rPr lang="es-CO" sz="18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npm</a:t>
            </a:r>
            <a:r>
              <a:rPr lang="es-CO"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chuleando la opción que nos da y luego damos “Next”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082CA367-1B1F-285D-7849-0C1256627AF7}"/>
              </a:ext>
            </a:extLst>
          </p:cNvPr>
          <p:cNvSpPr txBox="1"/>
          <p:nvPr/>
        </p:nvSpPr>
        <p:spPr>
          <a:xfrm>
            <a:off x="391885" y="4104083"/>
            <a:ext cx="6008914" cy="373757"/>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9: </a:t>
            </a:r>
            <a:r>
              <a:rPr lang="es-CO"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Ahora damos </a:t>
            </a:r>
            <a:r>
              <a:rPr lang="es-CO" sz="18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en “</a:t>
            </a:r>
            <a:r>
              <a:rPr lang="es-CO" sz="18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Install</a:t>
            </a:r>
            <a:r>
              <a:rPr lang="es-CO"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00D6281E-55F1-ED4C-CE39-D8997C9CB9BE}"/>
              </a:ext>
            </a:extLst>
          </p:cNvPr>
          <p:cNvPicPr>
            <a:picLocks noChangeAspect="1"/>
          </p:cNvPicPr>
          <p:nvPr/>
        </p:nvPicPr>
        <p:blipFill>
          <a:blip r:embed="rId3"/>
          <a:stretch>
            <a:fillRect/>
          </a:stretch>
        </p:blipFill>
        <p:spPr>
          <a:xfrm>
            <a:off x="6874658" y="636122"/>
            <a:ext cx="3482773" cy="2743199"/>
          </a:xfrm>
          <a:prstGeom prst="rect">
            <a:avLst/>
          </a:prstGeom>
        </p:spPr>
      </p:pic>
      <p:pic>
        <p:nvPicPr>
          <p:cNvPr id="7" name="Imagen 6" descr="Interfaz de usuario gráfica, Texto, Aplicación, Correo electrónico&#10;&#10;Descripción generada automáticamente">
            <a:extLst>
              <a:ext uri="{FF2B5EF4-FFF2-40B4-BE49-F238E27FC236}">
                <a16:creationId xmlns:a16="http://schemas.microsoft.com/office/drawing/2014/main" id="{4C893963-2948-3D90-4CA6-CEC9AD1034D4}"/>
              </a:ext>
            </a:extLst>
          </p:cNvPr>
          <p:cNvPicPr>
            <a:picLocks noChangeAspect="1"/>
          </p:cNvPicPr>
          <p:nvPr/>
        </p:nvPicPr>
        <p:blipFill rotWithShape="1">
          <a:blip r:embed="rId4"/>
          <a:srcRect t="1" r="1190" b="2906"/>
          <a:stretch/>
        </p:blipFill>
        <p:spPr bwMode="auto">
          <a:xfrm>
            <a:off x="4972548" y="3729872"/>
            <a:ext cx="3507603" cy="27431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7517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P</a:t>
            </a:r>
            <a:r>
              <a:rPr lang="es-CO" sz="5400" b="1" dirty="0" err="1">
                <a:solidFill>
                  <a:schemeClr val="accent1"/>
                </a:solidFill>
                <a:latin typeface="Work Sans Light" pitchFamily="2" charset="77"/>
              </a:rPr>
              <a:t>roceso</a:t>
            </a:r>
            <a:r>
              <a:rPr lang="es-CO" sz="5400" b="1" dirty="0">
                <a:solidFill>
                  <a:schemeClr val="accent1"/>
                </a:solidFill>
                <a:latin typeface="Work Sans Light" pitchFamily="2" charset="77"/>
              </a:rPr>
              <a:t> instalación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5400" b="1" i="0" u="none" strike="noStrike" kern="1200" cap="none" spc="0" normalizeH="0" baseline="0" noProof="0" dirty="0" err="1">
                <a:ln>
                  <a:noFill/>
                </a:ln>
                <a:solidFill>
                  <a:schemeClr val="accent1"/>
                </a:solidFill>
                <a:effectLst/>
                <a:uLnTx/>
                <a:uFillTx/>
                <a:latin typeface="Work Sans Light" pitchFamily="2" charset="77"/>
                <a:ea typeface="+mn-ea"/>
                <a:cs typeface="+mn-cs"/>
              </a:rPr>
              <a:t>Node</a:t>
            </a:r>
            <a:r>
              <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rPr>
              <a:t> JS</a:t>
            </a: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41599" y="2063460"/>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008914" cy="1262846"/>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10: </a:t>
            </a:r>
            <a:r>
              <a:rPr lang="es-CO"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Con esto hemos instalado “</a:t>
            </a:r>
            <a:r>
              <a:rPr lang="es-CO" sz="18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Node</a:t>
            </a:r>
            <a:r>
              <a:rPr lang="es-CO"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js</a:t>
            </a:r>
            <a:r>
              <a:rPr lang="es-CO"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en caso de que te salgan más pestañas como les suele pasar a algunos equipos para instalar simplemente a todo le das </a:t>
            </a:r>
            <a:r>
              <a:rPr lang="es-CO" sz="18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enter</a:t>
            </a:r>
            <a:r>
              <a:rPr lang="es-CO"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y se instalará correctamente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Imagen 7" descr="Interfaz de usuario gráfica, Texto, Aplicación&#10;&#10;Descripción generada automáticamente">
            <a:extLst>
              <a:ext uri="{FF2B5EF4-FFF2-40B4-BE49-F238E27FC236}">
                <a16:creationId xmlns:a16="http://schemas.microsoft.com/office/drawing/2014/main" id="{241F917A-F61F-10E7-B3B9-199E2969CDA3}"/>
              </a:ext>
            </a:extLst>
          </p:cNvPr>
          <p:cNvPicPr>
            <a:picLocks noChangeAspect="1"/>
          </p:cNvPicPr>
          <p:nvPr/>
        </p:nvPicPr>
        <p:blipFill>
          <a:blip r:embed="rId3"/>
          <a:stretch>
            <a:fillRect/>
          </a:stretch>
        </p:blipFill>
        <p:spPr>
          <a:xfrm>
            <a:off x="6687241" y="1842588"/>
            <a:ext cx="4963160" cy="3891280"/>
          </a:xfrm>
          <a:prstGeom prst="rect">
            <a:avLst/>
          </a:prstGeom>
        </p:spPr>
      </p:pic>
    </p:spTree>
    <p:extLst>
      <p:ext uri="{BB962C8B-B14F-4D97-AF65-F5344CB8AC3E}">
        <p14:creationId xmlns:p14="http://schemas.microsoft.com/office/powerpoint/2010/main" val="2374208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Título</a:t>
            </a:r>
          </a:p>
        </p:txBody>
      </p:sp>
      <p:sp>
        <p:nvSpPr>
          <p:cNvPr id="2" name="Título 1">
            <a:extLst>
              <a:ext uri="{FF2B5EF4-FFF2-40B4-BE49-F238E27FC236}">
                <a16:creationId xmlns:a16="http://schemas.microsoft.com/office/drawing/2014/main" id="{7CE7D90E-E7F2-8BE8-A566-D982C2C48851}"/>
              </a:ext>
            </a:extLst>
          </p:cNvPr>
          <p:cNvSpPr txBox="1">
            <a:spLocks/>
          </p:cNvSpPr>
          <p:nvPr/>
        </p:nvSpPr>
        <p:spPr>
          <a:xfrm>
            <a:off x="1752944" y="2022000"/>
            <a:ext cx="7635985" cy="15376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6000" dirty="0">
                <a:solidFill>
                  <a:srgbClr val="38AA00"/>
                </a:solidFill>
                <a:latin typeface="Calibri" panose="020F0502020204030204" pitchFamily="34" charset="0"/>
                <a:cs typeface="Calibri" panose="020F0502020204030204" pitchFamily="34" charset="0"/>
              </a:rPr>
              <a:t>Creación de carpetas.</a:t>
            </a:r>
          </a:p>
        </p:txBody>
      </p:sp>
      <p:cxnSp>
        <p:nvCxnSpPr>
          <p:cNvPr id="4" name="Conector recto 3">
            <a:extLst>
              <a:ext uri="{FF2B5EF4-FFF2-40B4-BE49-F238E27FC236}">
                <a16:creationId xmlns:a16="http://schemas.microsoft.com/office/drawing/2014/main" id="{B34F34E5-C0D2-6F86-FA7F-85D6814A599F}"/>
              </a:ext>
            </a:extLst>
          </p:cNvPr>
          <p:cNvCxnSpPr>
            <a:cxnSpLocks/>
          </p:cNvCxnSpPr>
          <p:nvPr/>
        </p:nvCxnSpPr>
        <p:spPr>
          <a:xfrm>
            <a:off x="1752944" y="3026845"/>
            <a:ext cx="4343056" cy="26597"/>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277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Creación de carpetas</a:t>
            </a:r>
            <a:endPar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008914" cy="670120"/>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a:t>
            </a:r>
            <a:r>
              <a:rPr lang="es-CO" sz="1800" dirty="0">
                <a:effectLst/>
                <a:latin typeface="Arial" panose="020B0604020202020204" pitchFamily="34" charset="0"/>
                <a:ea typeface="Calibri" panose="020F0502020204030204" pitchFamily="34" charset="0"/>
                <a:cs typeface="Times New Roman" panose="02020603050405020304" pitchFamily="18" charset="0"/>
              </a:rPr>
              <a:t> Creamos una carpeta raíz. En nuestro caso la llamaremos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calendariogoogle</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A184A66E-47BD-641C-C847-804747FF809C}"/>
              </a:ext>
            </a:extLst>
          </p:cNvPr>
          <p:cNvPicPr>
            <a:picLocks noChangeAspect="1"/>
          </p:cNvPicPr>
          <p:nvPr/>
        </p:nvPicPr>
        <p:blipFill>
          <a:blip r:embed="rId3"/>
          <a:stretch>
            <a:fillRect/>
          </a:stretch>
        </p:blipFill>
        <p:spPr>
          <a:xfrm>
            <a:off x="202324" y="3669860"/>
            <a:ext cx="10128592" cy="793700"/>
          </a:xfrm>
          <a:prstGeom prst="rect">
            <a:avLst/>
          </a:prstGeom>
        </p:spPr>
      </p:pic>
    </p:spTree>
    <p:extLst>
      <p:ext uri="{BB962C8B-B14F-4D97-AF65-F5344CB8AC3E}">
        <p14:creationId xmlns:p14="http://schemas.microsoft.com/office/powerpoint/2010/main" val="1817474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00360"/>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Título</a:t>
            </a:r>
          </a:p>
        </p:txBody>
      </p:sp>
      <p:sp>
        <p:nvSpPr>
          <p:cNvPr id="2" name="Título 1">
            <a:extLst>
              <a:ext uri="{FF2B5EF4-FFF2-40B4-BE49-F238E27FC236}">
                <a16:creationId xmlns:a16="http://schemas.microsoft.com/office/drawing/2014/main" id="{7CE7D90E-E7F2-8BE8-A566-D982C2C48851}"/>
              </a:ext>
            </a:extLst>
          </p:cNvPr>
          <p:cNvSpPr txBox="1">
            <a:spLocks/>
          </p:cNvSpPr>
          <p:nvPr/>
        </p:nvSpPr>
        <p:spPr>
          <a:xfrm>
            <a:off x="1752944" y="2022000"/>
            <a:ext cx="7635985" cy="15376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6000" b="1" dirty="0">
                <a:solidFill>
                  <a:schemeClr val="accent1"/>
                </a:solidFill>
                <a:latin typeface="Work Sans Light" pitchFamily="2" charset="77"/>
              </a:rPr>
              <a:t>Desarrollo Calendario Google</a:t>
            </a:r>
            <a:endParaRPr kumimoji="0" lang="es-CO" sz="60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B34F34E5-C0D2-6F86-FA7F-85D6814A599F}"/>
              </a:ext>
            </a:extLst>
          </p:cNvPr>
          <p:cNvCxnSpPr>
            <a:cxnSpLocks/>
          </p:cNvCxnSpPr>
          <p:nvPr/>
        </p:nvCxnSpPr>
        <p:spPr>
          <a:xfrm>
            <a:off x="1752944" y="3777960"/>
            <a:ext cx="4343056" cy="26597"/>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895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008914" cy="373757"/>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a:t>
            </a:r>
            <a:r>
              <a:rPr lang="es-CO" sz="1800" dirty="0">
                <a:effectLst/>
                <a:latin typeface="Arial" panose="020B0604020202020204" pitchFamily="34" charset="0"/>
                <a:ea typeface="Calibri" panose="020F0502020204030204" pitchFamily="34" charset="0"/>
                <a:cs typeface="Times New Roman" panose="02020603050405020304" pitchFamily="18" charset="0"/>
              </a:rPr>
              <a:t> Vamos a comenzar yendo 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google</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Aplicación&#10;&#10;Descripción generada automáticamente">
            <a:extLst>
              <a:ext uri="{FF2B5EF4-FFF2-40B4-BE49-F238E27FC236}">
                <a16:creationId xmlns:a16="http://schemas.microsoft.com/office/drawing/2014/main" id="{96B5622E-4905-3D03-6606-DBC2884C39BF}"/>
              </a:ext>
            </a:extLst>
          </p:cNvPr>
          <p:cNvPicPr>
            <a:picLocks noChangeAspect="1"/>
          </p:cNvPicPr>
          <p:nvPr/>
        </p:nvPicPr>
        <p:blipFill>
          <a:blip r:embed="rId3"/>
          <a:stretch>
            <a:fillRect/>
          </a:stretch>
        </p:blipFill>
        <p:spPr>
          <a:xfrm>
            <a:off x="688249" y="2309017"/>
            <a:ext cx="7182122" cy="4078646"/>
          </a:xfrm>
          <a:prstGeom prst="rect">
            <a:avLst/>
          </a:prstGeom>
        </p:spPr>
      </p:pic>
    </p:spTree>
    <p:extLst>
      <p:ext uri="{BB962C8B-B14F-4D97-AF65-F5344CB8AC3E}">
        <p14:creationId xmlns:p14="http://schemas.microsoft.com/office/powerpoint/2010/main" val="1061370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008914" cy="670120"/>
          </a:xfrm>
          <a:prstGeom prst="rect">
            <a:avLst/>
          </a:prstGeom>
          <a:noFill/>
        </p:spPr>
        <p:txBody>
          <a:bodyPr wrap="square" rtlCol="0">
            <a:spAutoFit/>
          </a:bodyPr>
          <a:lstStyle/>
          <a:p>
            <a:pPr algn="just">
              <a:lnSpc>
                <a:spcPct val="107000"/>
              </a:lnSpc>
              <a:spcAft>
                <a:spcPts val="800"/>
              </a:spcAft>
              <a:tabLst>
                <a:tab pos="4714875" algn="l"/>
              </a:tabLst>
            </a:pPr>
            <a:r>
              <a:rPr lang="es-CO" sz="1800" b="1" dirty="0">
                <a:effectLst/>
                <a:latin typeface="Arial" panose="020B0604020202020204" pitchFamily="34" charset="0"/>
                <a:ea typeface="Calibri" panose="020F0502020204030204" pitchFamily="34" charset="0"/>
              </a:rPr>
              <a:t>Paso 2:</a:t>
            </a:r>
            <a:r>
              <a:rPr lang="es-CO" sz="1800" dirty="0">
                <a:effectLst/>
                <a:latin typeface="Arial" panose="020B0604020202020204" pitchFamily="34" charset="0"/>
                <a:ea typeface="Calibri" panose="020F0502020204030204" pitchFamily="34" charset="0"/>
              </a:rPr>
              <a:t> Buscaremos </a:t>
            </a:r>
            <a:r>
              <a:rPr lang="es-CO" sz="1800" dirty="0" err="1">
                <a:effectLst/>
                <a:latin typeface="Arial" panose="020B0604020202020204" pitchFamily="34" charset="0"/>
                <a:ea typeface="Calibri" panose="020F0502020204030204" pitchFamily="34" charset="0"/>
              </a:rPr>
              <a:t>console.google</a:t>
            </a:r>
            <a:r>
              <a:rPr lang="es-CO" sz="1800" dirty="0">
                <a:effectLst/>
                <a:latin typeface="Arial" panose="020B0604020202020204" pitchFamily="34" charset="0"/>
                <a:ea typeface="Calibri" panose="020F0502020204030204" pitchFamily="34" charset="0"/>
              </a:rPr>
              <a:t> </a:t>
            </a:r>
            <a:r>
              <a:rPr lang="es-CO" sz="1800" dirty="0" err="1">
                <a:effectLst/>
                <a:latin typeface="Arial" panose="020B0604020202020204" pitchFamily="34" charset="0"/>
                <a:ea typeface="Calibri" panose="020F0502020204030204" pitchFamily="34" charset="0"/>
              </a:rPr>
              <a:t>cloud</a:t>
            </a:r>
            <a:r>
              <a:rPr lang="es-CO" sz="1800" dirty="0">
                <a:effectLst/>
                <a:latin typeface="Arial" panose="020B0604020202020204" pitchFamily="34" charset="0"/>
                <a:ea typeface="Calibri" panose="020F0502020204030204" pitchFamily="34" charset="0"/>
              </a:rPr>
              <a:t> y escogemos la señalada por la imagen</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FB5D1249-7636-2B55-7941-37CE85985E1E}"/>
              </a:ext>
            </a:extLst>
          </p:cNvPr>
          <p:cNvPicPr>
            <a:picLocks noChangeAspect="1"/>
          </p:cNvPicPr>
          <p:nvPr/>
        </p:nvPicPr>
        <p:blipFill rotWithShape="1">
          <a:blip r:embed="rId3"/>
          <a:srcRect r="33582" b="25818"/>
          <a:stretch/>
        </p:blipFill>
        <p:spPr bwMode="auto">
          <a:xfrm>
            <a:off x="7587796" y="1955210"/>
            <a:ext cx="4070350" cy="35680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1764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670120"/>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a:t>
            </a:r>
            <a:r>
              <a:rPr lang="es-CO" sz="1800" dirty="0">
                <a:effectLst/>
                <a:latin typeface="Arial" panose="020B0604020202020204" pitchFamily="34" charset="0"/>
                <a:ea typeface="Calibri" panose="020F0502020204030204" pitchFamily="34" charset="0"/>
                <a:cs typeface="Times New Roman" panose="02020603050405020304" pitchFamily="18" charset="0"/>
              </a:rPr>
              <a:t> Nos pedirá iniciar sesión con Google así que lo haremos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Aplicación&#10;&#10;Descripción generada automáticamente">
            <a:extLst>
              <a:ext uri="{FF2B5EF4-FFF2-40B4-BE49-F238E27FC236}">
                <a16:creationId xmlns:a16="http://schemas.microsoft.com/office/drawing/2014/main" id="{9DD67629-2D7B-DBE2-FAFE-5C98A5B59356}"/>
              </a:ext>
            </a:extLst>
          </p:cNvPr>
          <p:cNvPicPr>
            <a:picLocks noChangeAspect="1"/>
          </p:cNvPicPr>
          <p:nvPr/>
        </p:nvPicPr>
        <p:blipFill>
          <a:blip r:embed="rId3"/>
          <a:stretch>
            <a:fillRect/>
          </a:stretch>
        </p:blipFill>
        <p:spPr>
          <a:xfrm>
            <a:off x="3426244" y="2636337"/>
            <a:ext cx="6507207" cy="3526026"/>
          </a:xfrm>
          <a:prstGeom prst="rect">
            <a:avLst/>
          </a:prstGeom>
        </p:spPr>
      </p:pic>
    </p:spTree>
    <p:extLst>
      <p:ext uri="{BB962C8B-B14F-4D97-AF65-F5344CB8AC3E}">
        <p14:creationId xmlns:p14="http://schemas.microsoft.com/office/powerpoint/2010/main" val="1313241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966483"/>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nos mostrara esta pestaña he iremos a “IAM y administración”</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534EF377-0115-F852-EF33-2269D0F3B977}"/>
              </a:ext>
            </a:extLst>
          </p:cNvPr>
          <p:cNvPicPr>
            <a:picLocks noChangeAspect="1"/>
          </p:cNvPicPr>
          <p:nvPr/>
        </p:nvPicPr>
        <p:blipFill rotWithShape="1">
          <a:blip r:embed="rId3"/>
          <a:srcRect r="39466" b="32089"/>
          <a:stretch/>
        </p:blipFill>
        <p:spPr bwMode="auto">
          <a:xfrm>
            <a:off x="4825543" y="1788531"/>
            <a:ext cx="5702305" cy="34529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64844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670120"/>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a:t>
            </a:r>
            <a:r>
              <a:rPr lang="es-CO" sz="1800" dirty="0">
                <a:effectLst/>
                <a:latin typeface="Arial" panose="020B0604020202020204" pitchFamily="34" charset="0"/>
                <a:ea typeface="Calibri" panose="020F0502020204030204" pitchFamily="34" charset="0"/>
                <a:cs typeface="Times New Roman" panose="02020603050405020304" pitchFamily="18" charset="0"/>
              </a:rPr>
              <a:t> Y seleccionamos la opción de “Cuentas de servicio”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Aplicación&#10;&#10;Descripción generada automáticamente">
            <a:extLst>
              <a:ext uri="{FF2B5EF4-FFF2-40B4-BE49-F238E27FC236}">
                <a16:creationId xmlns:a16="http://schemas.microsoft.com/office/drawing/2014/main" id="{CD6B3D9D-4182-0EAA-0CB7-C99452B6188F}"/>
              </a:ext>
            </a:extLst>
          </p:cNvPr>
          <p:cNvPicPr>
            <a:picLocks noChangeAspect="1"/>
          </p:cNvPicPr>
          <p:nvPr/>
        </p:nvPicPr>
        <p:blipFill rotWithShape="1">
          <a:blip r:embed="rId3"/>
          <a:srcRect r="46383" b="41055"/>
          <a:stretch/>
        </p:blipFill>
        <p:spPr bwMode="auto">
          <a:xfrm>
            <a:off x="5714571" y="1788531"/>
            <a:ext cx="4692604" cy="45412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80671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3282571" y="2228671"/>
            <a:ext cx="5626861"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7200" b="1" i="0" u="none" strike="noStrike" kern="1200" cap="none" spc="0" normalizeH="0" baseline="0" noProof="0" dirty="0">
                <a:ln>
                  <a:noFill/>
                </a:ln>
                <a:solidFill>
                  <a:prstClr val="black"/>
                </a:solidFill>
                <a:effectLst/>
                <a:uLnTx/>
                <a:uFillTx/>
                <a:latin typeface="Work Sans Light" pitchFamily="2" charset="77"/>
                <a:ea typeface="+mn-ea"/>
                <a:cs typeface="+mn-cs"/>
              </a:rPr>
              <a:t>Introducción</a:t>
            </a: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102429" y="3463724"/>
            <a:ext cx="6008914" cy="156966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2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En esta presentación se desarrolla un pequeño proyecto para enseñarle a los estudiantes a consumir la api de Google Calendar en sus proyectos</a:t>
            </a:r>
          </a:p>
        </p:txBody>
      </p:sp>
    </p:spTree>
    <p:extLst>
      <p:ext uri="{BB962C8B-B14F-4D97-AF65-F5344CB8AC3E}">
        <p14:creationId xmlns:p14="http://schemas.microsoft.com/office/powerpoint/2010/main" val="4058445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008914" cy="670120"/>
          </a:xfrm>
          <a:prstGeom prst="rect">
            <a:avLst/>
          </a:prstGeom>
          <a:noFill/>
        </p:spPr>
        <p:txBody>
          <a:bodyPr wrap="square" rtlCol="0">
            <a:spAutoFit/>
          </a:bodyPr>
          <a:lstStyle/>
          <a:p>
            <a:pPr algn="just">
              <a:lnSpc>
                <a:spcPct val="107000"/>
              </a:lnSpc>
              <a:spcAft>
                <a:spcPts val="800"/>
              </a:spcAf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a:t>
            </a:r>
            <a:r>
              <a:rPr lang="es-CO" sz="1800" dirty="0">
                <a:effectLst/>
                <a:latin typeface="Arial" panose="020B0604020202020204" pitchFamily="34" charset="0"/>
                <a:ea typeface="Calibri" panose="020F0502020204030204" pitchFamily="34" charset="0"/>
                <a:cs typeface="Times New Roman" panose="02020603050405020304" pitchFamily="18" charset="0"/>
              </a:rPr>
              <a:t> Nos mostrará esta pestaña y seleccionamos “crear proyecto”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Aplicación, Word&#10;&#10;Descripción generada automáticamente">
            <a:extLst>
              <a:ext uri="{FF2B5EF4-FFF2-40B4-BE49-F238E27FC236}">
                <a16:creationId xmlns:a16="http://schemas.microsoft.com/office/drawing/2014/main" id="{BEA60B7F-4768-AE4B-4378-23EB82AEBF9E}"/>
              </a:ext>
            </a:extLst>
          </p:cNvPr>
          <p:cNvPicPr>
            <a:picLocks noChangeAspect="1"/>
          </p:cNvPicPr>
          <p:nvPr/>
        </p:nvPicPr>
        <p:blipFill rotWithShape="1">
          <a:blip r:embed="rId3"/>
          <a:srcRect b="71340"/>
          <a:stretch/>
        </p:blipFill>
        <p:spPr bwMode="auto">
          <a:xfrm>
            <a:off x="768993" y="3384236"/>
            <a:ext cx="11263613" cy="12922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97640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6351814"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 </a:t>
            </a:r>
            <a:r>
              <a:rPr lang="es-CO" sz="1800" dirty="0">
                <a:effectLst/>
                <a:latin typeface="Arial" panose="020B0604020202020204" pitchFamily="34" charset="0"/>
                <a:ea typeface="Calibri" panose="020F0502020204030204" pitchFamily="34" charset="0"/>
                <a:cs typeface="Times New Roman" panose="02020603050405020304" pitchFamily="18" charset="0"/>
              </a:rPr>
              <a:t>Llenamos la información solicitada y le damos “Crear”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8D3475C4-65D2-7DBF-56C4-08E709814BC8}"/>
              </a:ext>
            </a:extLst>
          </p:cNvPr>
          <p:cNvPicPr>
            <a:picLocks noChangeAspect="1"/>
          </p:cNvPicPr>
          <p:nvPr/>
        </p:nvPicPr>
        <p:blipFill rotWithShape="1">
          <a:blip r:embed="rId3"/>
          <a:srcRect r="55371" b="26658"/>
          <a:stretch/>
        </p:blipFill>
        <p:spPr bwMode="auto">
          <a:xfrm>
            <a:off x="1479277" y="2123590"/>
            <a:ext cx="4954179" cy="38683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09777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8: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nos sale esta pestaña y seleccionamos “crear cuenta de servicio”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 Correo electrónico&#10;&#10;Descripción generada automáticamente">
            <a:extLst>
              <a:ext uri="{FF2B5EF4-FFF2-40B4-BE49-F238E27FC236}">
                <a16:creationId xmlns:a16="http://schemas.microsoft.com/office/drawing/2014/main" id="{7C708018-7CED-4C34-7310-0AABE31F6E74}"/>
              </a:ext>
            </a:extLst>
          </p:cNvPr>
          <p:cNvPicPr>
            <a:picLocks noChangeAspect="1"/>
          </p:cNvPicPr>
          <p:nvPr/>
        </p:nvPicPr>
        <p:blipFill rotWithShape="1">
          <a:blip r:embed="rId3"/>
          <a:srcRect r="36810" b="30707"/>
          <a:stretch/>
        </p:blipFill>
        <p:spPr bwMode="auto">
          <a:xfrm>
            <a:off x="391886" y="2987557"/>
            <a:ext cx="7291060" cy="25497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5823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1262846"/>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9: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llenamos de nuevo la información solicitada y seleccionamos “CREAR Y CONTINUAR”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9AF975DF-C035-5137-716C-D3376BD279B0}"/>
              </a:ext>
            </a:extLst>
          </p:cNvPr>
          <p:cNvPicPr>
            <a:picLocks noChangeAspect="1"/>
          </p:cNvPicPr>
          <p:nvPr/>
        </p:nvPicPr>
        <p:blipFill rotWithShape="1">
          <a:blip r:embed="rId3"/>
          <a:srcRect r="45122" b="9693"/>
          <a:stretch/>
        </p:blipFill>
        <p:spPr bwMode="auto">
          <a:xfrm>
            <a:off x="4713788" y="1613852"/>
            <a:ext cx="4234269" cy="45925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44913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788531"/>
            <a:ext cx="9127672" cy="373757"/>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10: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seleccionar la opción de “selecciona un rol”</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 Teams&#10;&#10;Descripción generada automáticamente">
            <a:extLst>
              <a:ext uri="{FF2B5EF4-FFF2-40B4-BE49-F238E27FC236}">
                <a16:creationId xmlns:a16="http://schemas.microsoft.com/office/drawing/2014/main" id="{0FE90B2B-F267-C39D-40CD-88B272922F62}"/>
              </a:ext>
            </a:extLst>
          </p:cNvPr>
          <p:cNvPicPr>
            <a:picLocks noChangeAspect="1"/>
          </p:cNvPicPr>
          <p:nvPr/>
        </p:nvPicPr>
        <p:blipFill rotWithShape="1">
          <a:blip r:embed="rId3"/>
          <a:srcRect r="52506" b="8485"/>
          <a:stretch/>
        </p:blipFill>
        <p:spPr bwMode="auto">
          <a:xfrm>
            <a:off x="391885" y="2162288"/>
            <a:ext cx="3299460" cy="35725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3868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801595"/>
            <a:ext cx="10450286" cy="373757"/>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11: </a:t>
            </a:r>
            <a:r>
              <a:rPr lang="es-CO" sz="1800" dirty="0">
                <a:effectLst/>
                <a:latin typeface="Arial" panose="020B0604020202020204" pitchFamily="34" charset="0"/>
                <a:ea typeface="Calibri" panose="020F0502020204030204" pitchFamily="34" charset="0"/>
                <a:cs typeface="Times New Roman" panose="02020603050405020304" pitchFamily="18" charset="0"/>
              </a:rPr>
              <a:t>Escogemos “propietario”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Aplicación, Teams&#10;&#10;Descripción generada automáticamente">
            <a:extLst>
              <a:ext uri="{FF2B5EF4-FFF2-40B4-BE49-F238E27FC236}">
                <a16:creationId xmlns:a16="http://schemas.microsoft.com/office/drawing/2014/main" id="{A35EBC79-E98B-023F-91DE-26959AC3C542}"/>
              </a:ext>
            </a:extLst>
          </p:cNvPr>
          <p:cNvPicPr>
            <a:picLocks noChangeAspect="1"/>
          </p:cNvPicPr>
          <p:nvPr/>
        </p:nvPicPr>
        <p:blipFill rotWithShape="1">
          <a:blip r:embed="rId3"/>
          <a:srcRect r="21571" b="15373"/>
          <a:stretch/>
        </p:blipFill>
        <p:spPr bwMode="auto">
          <a:xfrm>
            <a:off x="391885" y="2175352"/>
            <a:ext cx="6090786" cy="28882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74390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9160792" cy="373757"/>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12: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damos “continuar”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Aplicación, Teams&#10;&#10;Descripción generada automáticamente">
            <a:extLst>
              <a:ext uri="{FF2B5EF4-FFF2-40B4-BE49-F238E27FC236}">
                <a16:creationId xmlns:a16="http://schemas.microsoft.com/office/drawing/2014/main" id="{F9B34350-4A40-6DCA-406A-9E35827EB982}"/>
              </a:ext>
            </a:extLst>
          </p:cNvPr>
          <p:cNvPicPr>
            <a:picLocks noChangeAspect="1"/>
          </p:cNvPicPr>
          <p:nvPr/>
        </p:nvPicPr>
        <p:blipFill rotWithShape="1">
          <a:blip r:embed="rId3"/>
          <a:srcRect r="49176" b="287"/>
          <a:stretch/>
        </p:blipFill>
        <p:spPr>
          <a:xfrm>
            <a:off x="4433728" y="1549083"/>
            <a:ext cx="4514329" cy="5105399"/>
          </a:xfrm>
          <a:prstGeom prst="rect">
            <a:avLst/>
          </a:prstGeom>
        </p:spPr>
      </p:pic>
    </p:spTree>
    <p:extLst>
      <p:ext uri="{BB962C8B-B14F-4D97-AF65-F5344CB8AC3E}">
        <p14:creationId xmlns:p14="http://schemas.microsoft.com/office/powerpoint/2010/main" val="11372672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13: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no llenamos nada de esta información y le damos “listo”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D3AEDFFA-0DF9-4A52-89D9-08FA2192ACA3}"/>
              </a:ext>
            </a:extLst>
          </p:cNvPr>
          <p:cNvPicPr>
            <a:picLocks noChangeAspect="1"/>
          </p:cNvPicPr>
          <p:nvPr/>
        </p:nvPicPr>
        <p:blipFill>
          <a:blip r:embed="rId3"/>
          <a:stretch>
            <a:fillRect/>
          </a:stretch>
        </p:blipFill>
        <p:spPr>
          <a:xfrm>
            <a:off x="4757056" y="1788531"/>
            <a:ext cx="5203371" cy="4336143"/>
          </a:xfrm>
          <a:prstGeom prst="rect">
            <a:avLst/>
          </a:prstGeom>
        </p:spPr>
      </p:pic>
    </p:spTree>
    <p:extLst>
      <p:ext uri="{BB962C8B-B14F-4D97-AF65-F5344CB8AC3E}">
        <p14:creationId xmlns:p14="http://schemas.microsoft.com/office/powerpoint/2010/main" val="881624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5225143"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14: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podemos ver como se ve la cuenta que acabamos de crear. Vamos a seleccionar los tres puntos de la derecha.</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E7550617-26EF-6A1D-B64A-881940EA4E3B}"/>
              </a:ext>
            </a:extLst>
          </p:cNvPr>
          <p:cNvPicPr>
            <a:picLocks noChangeAspect="1"/>
          </p:cNvPicPr>
          <p:nvPr/>
        </p:nvPicPr>
        <p:blipFill>
          <a:blip r:embed="rId3"/>
          <a:stretch>
            <a:fillRect/>
          </a:stretch>
        </p:blipFill>
        <p:spPr>
          <a:xfrm>
            <a:off x="438498" y="3493551"/>
            <a:ext cx="8745733" cy="2120628"/>
          </a:xfrm>
          <a:prstGeom prst="rect">
            <a:avLst/>
          </a:prstGeom>
        </p:spPr>
      </p:pic>
    </p:spTree>
    <p:extLst>
      <p:ext uri="{BB962C8B-B14F-4D97-AF65-F5344CB8AC3E}">
        <p14:creationId xmlns:p14="http://schemas.microsoft.com/office/powerpoint/2010/main" val="549703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15: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le damos “Administrar claves”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Aplicación&#10;&#10;Descripción generada automáticamente">
            <a:extLst>
              <a:ext uri="{FF2B5EF4-FFF2-40B4-BE49-F238E27FC236}">
                <a16:creationId xmlns:a16="http://schemas.microsoft.com/office/drawing/2014/main" id="{F8ABF166-35A3-3351-69B3-3275BFB002F0}"/>
              </a:ext>
            </a:extLst>
          </p:cNvPr>
          <p:cNvPicPr>
            <a:picLocks noChangeAspect="1"/>
          </p:cNvPicPr>
          <p:nvPr/>
        </p:nvPicPr>
        <p:blipFill rotWithShape="1">
          <a:blip r:embed="rId3"/>
          <a:srcRect r="26412" b="35663"/>
          <a:stretch/>
        </p:blipFill>
        <p:spPr bwMode="auto">
          <a:xfrm>
            <a:off x="5487171" y="1156398"/>
            <a:ext cx="4163015" cy="54160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6200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stalación de Visual Studio Code en Ubuntu 20.04">
            <a:extLst>
              <a:ext uri="{FF2B5EF4-FFF2-40B4-BE49-F238E27FC236}">
                <a16:creationId xmlns:a16="http://schemas.microsoft.com/office/drawing/2014/main" id="{52F29162-7184-C948-6A95-0078FB208A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02" r="15652"/>
          <a:stretch/>
        </p:blipFill>
        <p:spPr bwMode="auto">
          <a:xfrm>
            <a:off x="6907346" y="0"/>
            <a:ext cx="528465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11027833" y="317431"/>
            <a:ext cx="811391" cy="790587"/>
          </a:xfrm>
          <a:prstGeom prst="rect">
            <a:avLst/>
          </a:prstGeom>
        </p:spPr>
      </p:pic>
      <p:sp>
        <p:nvSpPr>
          <p:cNvPr id="5" name="CuadroTexto 4"/>
          <p:cNvSpPr txBox="1"/>
          <p:nvPr/>
        </p:nvSpPr>
        <p:spPr>
          <a:xfrm>
            <a:off x="1028655" y="1948542"/>
            <a:ext cx="5579763" cy="1692964"/>
          </a:xfrm>
          <a:prstGeom prst="rect">
            <a:avLst/>
          </a:prstGeom>
          <a:noFill/>
        </p:spPr>
        <p:txBody>
          <a:bodyPr wrap="square" rtlCol="0">
            <a:spAutoFit/>
          </a:bodyPr>
          <a:lstStyle/>
          <a:p>
            <a:r>
              <a:rPr lang="es-ES" sz="3467" b="1" dirty="0">
                <a:solidFill>
                  <a:schemeClr val="tx1">
                    <a:lumMod val="75000"/>
                    <a:lumOff val="25000"/>
                  </a:schemeClr>
                </a:solidFill>
              </a:rPr>
              <a:t>Tecnologías que se requieren</a:t>
            </a:r>
          </a:p>
          <a:p>
            <a:endParaRPr lang="es-ES" sz="3467" b="1" dirty="0">
              <a:solidFill>
                <a:schemeClr val="tx1">
                  <a:lumMod val="75000"/>
                  <a:lumOff val="25000"/>
                </a:schemeClr>
              </a:solidFill>
            </a:endParaRPr>
          </a:p>
        </p:txBody>
      </p:sp>
      <p:sp>
        <p:nvSpPr>
          <p:cNvPr id="6" name="CuadroTexto 5"/>
          <p:cNvSpPr txBox="1"/>
          <p:nvPr/>
        </p:nvSpPr>
        <p:spPr>
          <a:xfrm>
            <a:off x="898026" y="3300455"/>
            <a:ext cx="4991752" cy="1733488"/>
          </a:xfrm>
          <a:prstGeom prst="rect">
            <a:avLst/>
          </a:prstGeom>
          <a:noFill/>
        </p:spPr>
        <p:txBody>
          <a:bodyPr wrap="square" rtlCol="0">
            <a:spAutoFit/>
          </a:bodyPr>
          <a:lstStyle/>
          <a:p>
            <a:pPr algn="just" defTabSz="1257621" hangingPunct="0"/>
            <a:r>
              <a:rPr lang="es-ES" sz="2133" dirty="0">
                <a:solidFill>
                  <a:srgbClr val="404040"/>
                </a:solidFill>
                <a:latin typeface="Calibir"/>
                <a:ea typeface="Helvetica Neue"/>
                <a:cs typeface="Calibir"/>
                <a:sym typeface="Helvetica Neue"/>
              </a:rPr>
              <a:t>Para realizar este programa será necesario un entorno de programación (Editor de texto), internet, </a:t>
            </a:r>
            <a:r>
              <a:rPr lang="es-ES" sz="2133" dirty="0" err="1">
                <a:solidFill>
                  <a:srgbClr val="404040"/>
                </a:solidFill>
                <a:latin typeface="Calibir"/>
                <a:ea typeface="Helvetica Neue"/>
                <a:cs typeface="Calibir"/>
                <a:sym typeface="Helvetica Neue"/>
              </a:rPr>
              <a:t>node</a:t>
            </a:r>
            <a:r>
              <a:rPr lang="es-ES" sz="2133" dirty="0">
                <a:solidFill>
                  <a:srgbClr val="404040"/>
                </a:solidFill>
                <a:latin typeface="Calibir"/>
                <a:ea typeface="Helvetica Neue"/>
                <a:cs typeface="Calibir"/>
                <a:sym typeface="Helvetica Neue"/>
              </a:rPr>
              <a:t> </a:t>
            </a:r>
            <a:r>
              <a:rPr lang="es-ES" sz="2133" dirty="0" err="1">
                <a:solidFill>
                  <a:srgbClr val="404040"/>
                </a:solidFill>
                <a:latin typeface="Calibir"/>
                <a:ea typeface="Helvetica Neue"/>
                <a:cs typeface="Calibir"/>
                <a:sym typeface="Helvetica Neue"/>
              </a:rPr>
              <a:t>js</a:t>
            </a:r>
            <a:r>
              <a:rPr lang="es-ES" sz="2133" dirty="0">
                <a:solidFill>
                  <a:srgbClr val="404040"/>
                </a:solidFill>
                <a:latin typeface="Calibir"/>
                <a:ea typeface="Helvetica Neue"/>
                <a:cs typeface="Calibir"/>
                <a:sym typeface="Helvetica Neue"/>
              </a:rPr>
              <a:t> y por último un navegador, donde se mostrarán todos los resultados de la programación.</a:t>
            </a:r>
            <a:endParaRPr lang="es-ES" sz="2133" b="1" dirty="0">
              <a:solidFill>
                <a:srgbClr val="404040"/>
              </a:solidFill>
              <a:latin typeface="Calibir"/>
              <a:ea typeface="Helvetica Neue"/>
              <a:cs typeface="Calibir"/>
              <a:sym typeface="Helvetica Neue"/>
            </a:endParaRPr>
          </a:p>
        </p:txBody>
      </p:sp>
      <p:cxnSp>
        <p:nvCxnSpPr>
          <p:cNvPr id="2" name="Conector recto 1">
            <a:extLst>
              <a:ext uri="{FF2B5EF4-FFF2-40B4-BE49-F238E27FC236}">
                <a16:creationId xmlns:a16="http://schemas.microsoft.com/office/drawing/2014/main" id="{2BFA4AB3-C295-5F1A-95EE-1B1B1E6D9A0F}"/>
              </a:ext>
            </a:extLst>
          </p:cNvPr>
          <p:cNvCxnSpPr>
            <a:cxnSpLocks/>
          </p:cNvCxnSpPr>
          <p:nvPr/>
        </p:nvCxnSpPr>
        <p:spPr>
          <a:xfrm>
            <a:off x="1028655" y="3142320"/>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10619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16: </a:t>
            </a:r>
            <a:r>
              <a:rPr lang="es-CO" sz="1800" dirty="0">
                <a:effectLst/>
                <a:latin typeface="Arial" panose="020B0604020202020204" pitchFamily="34" charset="0"/>
                <a:ea typeface="Calibri" panose="020F0502020204030204" pitchFamily="34" charset="0"/>
                <a:cs typeface="Times New Roman" panose="02020603050405020304" pitchFamily="18" charset="0"/>
              </a:rPr>
              <a:t>Seleccionamos “Agregar clave”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 Correo electrónico&#10;&#10;Descripción generada automáticamente">
            <a:extLst>
              <a:ext uri="{FF2B5EF4-FFF2-40B4-BE49-F238E27FC236}">
                <a16:creationId xmlns:a16="http://schemas.microsoft.com/office/drawing/2014/main" id="{D91DAD7C-CB57-C68C-6D76-129976B728C9}"/>
              </a:ext>
            </a:extLst>
          </p:cNvPr>
          <p:cNvPicPr>
            <a:picLocks noChangeAspect="1"/>
          </p:cNvPicPr>
          <p:nvPr/>
        </p:nvPicPr>
        <p:blipFill rotWithShape="1">
          <a:blip r:embed="rId3"/>
          <a:srcRect r="14902" b="15919"/>
          <a:stretch/>
        </p:blipFill>
        <p:spPr bwMode="auto">
          <a:xfrm>
            <a:off x="4575189" y="1977707"/>
            <a:ext cx="6031943" cy="35576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90995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474028"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17: </a:t>
            </a:r>
            <a:r>
              <a:rPr lang="es-CO" sz="1800" dirty="0">
                <a:effectLst/>
                <a:latin typeface="Arial" panose="020B0604020202020204" pitchFamily="34" charset="0"/>
                <a:ea typeface="Calibri" panose="020F0502020204030204" pitchFamily="34" charset="0"/>
                <a:cs typeface="Times New Roman" panose="02020603050405020304" pitchFamily="18" charset="0"/>
              </a:rPr>
              <a:t>Y escogemos “Crear clave nueva”</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10;&#10;Descripción generada automáticamente">
            <a:extLst>
              <a:ext uri="{FF2B5EF4-FFF2-40B4-BE49-F238E27FC236}">
                <a16:creationId xmlns:a16="http://schemas.microsoft.com/office/drawing/2014/main" id="{63246DF9-98B1-1739-39C5-99D6350F26C3}"/>
              </a:ext>
            </a:extLst>
          </p:cNvPr>
          <p:cNvPicPr>
            <a:picLocks noChangeAspect="1"/>
          </p:cNvPicPr>
          <p:nvPr/>
        </p:nvPicPr>
        <p:blipFill>
          <a:blip r:embed="rId3"/>
          <a:stretch>
            <a:fillRect/>
          </a:stretch>
        </p:blipFill>
        <p:spPr>
          <a:xfrm>
            <a:off x="5853384" y="1729793"/>
            <a:ext cx="3421244" cy="2602814"/>
          </a:xfrm>
          <a:prstGeom prst="rect">
            <a:avLst/>
          </a:prstGeom>
        </p:spPr>
      </p:pic>
    </p:spTree>
    <p:extLst>
      <p:ext uri="{BB962C8B-B14F-4D97-AF65-F5344CB8AC3E}">
        <p14:creationId xmlns:p14="http://schemas.microsoft.com/office/powerpoint/2010/main" val="25240411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18: </a:t>
            </a:r>
            <a:r>
              <a:rPr lang="es-CO" sz="1800" dirty="0">
                <a:effectLst/>
                <a:latin typeface="Arial" panose="020B0604020202020204" pitchFamily="34" charset="0"/>
                <a:ea typeface="Calibri" panose="020F0502020204030204" pitchFamily="34" charset="0"/>
                <a:cs typeface="Times New Roman" panose="02020603050405020304" pitchFamily="18" charset="0"/>
              </a:rPr>
              <a:t>Escogemos que la clave será tipo “JSON” y damos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en “CREAR”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1FE5264A-1364-A3A3-BBEB-AAF5B7E3474C}"/>
              </a:ext>
            </a:extLst>
          </p:cNvPr>
          <p:cNvPicPr>
            <a:picLocks noChangeAspect="1"/>
          </p:cNvPicPr>
          <p:nvPr/>
        </p:nvPicPr>
        <p:blipFill>
          <a:blip r:embed="rId3"/>
          <a:stretch>
            <a:fillRect/>
          </a:stretch>
        </p:blipFill>
        <p:spPr>
          <a:xfrm>
            <a:off x="4537302" y="1747837"/>
            <a:ext cx="5534614" cy="3362325"/>
          </a:xfrm>
          <a:prstGeom prst="rect">
            <a:avLst/>
          </a:prstGeom>
        </p:spPr>
      </p:pic>
    </p:spTree>
    <p:extLst>
      <p:ext uri="{BB962C8B-B14F-4D97-AF65-F5344CB8AC3E}">
        <p14:creationId xmlns:p14="http://schemas.microsoft.com/office/powerpoint/2010/main" val="651556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19: </a:t>
            </a:r>
            <a:r>
              <a:rPr lang="es-CO" sz="1800" dirty="0">
                <a:effectLst/>
                <a:latin typeface="Arial" panose="020B0604020202020204" pitchFamily="34" charset="0"/>
                <a:ea typeface="Calibri" panose="020F0502020204030204" pitchFamily="34" charset="0"/>
                <a:cs typeface="Times New Roman" panose="02020603050405020304" pitchFamily="18" charset="0"/>
              </a:rPr>
              <a:t>Una vez hemos creado la llave se te descargará un archivo en tu computador.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 Correo electrónico&#10;&#10;Descripción generada automáticamente">
            <a:extLst>
              <a:ext uri="{FF2B5EF4-FFF2-40B4-BE49-F238E27FC236}">
                <a16:creationId xmlns:a16="http://schemas.microsoft.com/office/drawing/2014/main" id="{0AD9F516-579F-2FDF-ED66-77C35191D144}"/>
              </a:ext>
            </a:extLst>
          </p:cNvPr>
          <p:cNvPicPr>
            <a:picLocks noChangeAspect="1"/>
          </p:cNvPicPr>
          <p:nvPr/>
        </p:nvPicPr>
        <p:blipFill>
          <a:blip r:embed="rId3"/>
          <a:stretch>
            <a:fillRect/>
          </a:stretch>
        </p:blipFill>
        <p:spPr>
          <a:xfrm>
            <a:off x="391886" y="2974748"/>
            <a:ext cx="6813659" cy="2887209"/>
          </a:xfrm>
          <a:prstGeom prst="rect">
            <a:avLst/>
          </a:prstGeom>
        </p:spPr>
      </p:pic>
      <p:pic>
        <p:nvPicPr>
          <p:cNvPr id="7" name="Imagen 6" descr="Interfaz de usuario gráfica, Texto, Aplicación&#10;&#10;Descripción generada automáticamente">
            <a:extLst>
              <a:ext uri="{FF2B5EF4-FFF2-40B4-BE49-F238E27FC236}">
                <a16:creationId xmlns:a16="http://schemas.microsoft.com/office/drawing/2014/main" id="{FDD5BAF0-226D-0FA6-E612-E1150DECCFAE}"/>
              </a:ext>
            </a:extLst>
          </p:cNvPr>
          <p:cNvPicPr>
            <a:picLocks noChangeAspect="1"/>
          </p:cNvPicPr>
          <p:nvPr/>
        </p:nvPicPr>
        <p:blipFill>
          <a:blip r:embed="rId4"/>
          <a:stretch>
            <a:fillRect/>
          </a:stretch>
        </p:blipFill>
        <p:spPr>
          <a:xfrm>
            <a:off x="5152935" y="1558686"/>
            <a:ext cx="3159760" cy="1306195"/>
          </a:xfrm>
          <a:prstGeom prst="rect">
            <a:avLst/>
          </a:prstGeom>
        </p:spPr>
      </p:pic>
    </p:spTree>
    <p:extLst>
      <p:ext uri="{BB962C8B-B14F-4D97-AF65-F5344CB8AC3E}">
        <p14:creationId xmlns:p14="http://schemas.microsoft.com/office/powerpoint/2010/main" val="1666853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1559209"/>
          </a:xfrm>
          <a:prstGeom prst="rect">
            <a:avLst/>
          </a:prstGeom>
          <a:noFill/>
        </p:spPr>
        <p:txBody>
          <a:bodyPr wrap="square" rtlCol="0">
            <a:spAutoFit/>
          </a:bodyPr>
          <a:lstStyle/>
          <a:p>
            <a:pPr algn="just">
              <a:lnSpc>
                <a:spcPct val="107000"/>
              </a:lnSpc>
              <a:spcAft>
                <a:spcPts val="800"/>
              </a:spcAft>
              <a:tabLst>
                <a:tab pos="2806065" algn="ctr"/>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20: </a:t>
            </a:r>
            <a:r>
              <a:rPr lang="es-CO" sz="1800" dirty="0">
                <a:effectLst/>
                <a:latin typeface="Arial" panose="020B0604020202020204" pitchFamily="34" charset="0"/>
                <a:ea typeface="Calibri" panose="020F0502020204030204" pitchFamily="34" charset="0"/>
                <a:cs typeface="Times New Roman" panose="02020603050405020304" pitchFamily="18" charset="0"/>
              </a:rPr>
              <a:t>Ese archivo que se descargó vamos a cortarlo de la carpeta de descargas. Dándole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derecho al archivo y luego izquierdo en cortar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 Correo electrónico&#10;&#10;Descripción generada automáticamente">
            <a:extLst>
              <a:ext uri="{FF2B5EF4-FFF2-40B4-BE49-F238E27FC236}">
                <a16:creationId xmlns:a16="http://schemas.microsoft.com/office/drawing/2014/main" id="{CD0F7F99-436C-6042-F448-EB0194EF13D4}"/>
              </a:ext>
            </a:extLst>
          </p:cNvPr>
          <p:cNvPicPr>
            <a:picLocks noChangeAspect="1"/>
          </p:cNvPicPr>
          <p:nvPr/>
        </p:nvPicPr>
        <p:blipFill>
          <a:blip r:embed="rId3"/>
          <a:stretch>
            <a:fillRect/>
          </a:stretch>
        </p:blipFill>
        <p:spPr>
          <a:xfrm>
            <a:off x="5134881" y="1650501"/>
            <a:ext cx="4890861" cy="4508796"/>
          </a:xfrm>
          <a:prstGeom prst="rect">
            <a:avLst/>
          </a:prstGeom>
        </p:spPr>
      </p:pic>
    </p:spTree>
    <p:extLst>
      <p:ext uri="{BB962C8B-B14F-4D97-AF65-F5344CB8AC3E}">
        <p14:creationId xmlns:p14="http://schemas.microsoft.com/office/powerpoint/2010/main" val="24271078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21: </a:t>
            </a:r>
            <a:r>
              <a:rPr lang="es-CO" sz="1800" dirty="0">
                <a:effectLst/>
                <a:latin typeface="Arial" panose="020B0604020202020204" pitchFamily="34" charset="0"/>
                <a:ea typeface="Calibri" panose="020F0502020204030204" pitchFamily="34" charset="0"/>
                <a:cs typeface="Times New Roman" panose="02020603050405020304" pitchFamily="18" charset="0"/>
              </a:rPr>
              <a:t>Iremos a nuestra carpeta raíz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calendariogoogle</a:t>
            </a:r>
            <a:r>
              <a:rPr lang="es-CO" sz="1800" dirty="0">
                <a:effectLst/>
                <a:latin typeface="Arial" panose="020B0604020202020204" pitchFamily="34" charset="0"/>
                <a:ea typeface="Calibri" panose="020F0502020204030204" pitchFamily="34" charset="0"/>
                <a:cs typeface="Times New Roman" panose="02020603050405020304" pitchFamily="18" charset="0"/>
              </a:rPr>
              <a:t>” y pegamos ahí el archivo.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Aplicación&#10;&#10;Descripción generada automáticamente">
            <a:extLst>
              <a:ext uri="{FF2B5EF4-FFF2-40B4-BE49-F238E27FC236}">
                <a16:creationId xmlns:a16="http://schemas.microsoft.com/office/drawing/2014/main" id="{910200C0-3787-459F-6453-D98E4925391D}"/>
              </a:ext>
            </a:extLst>
          </p:cNvPr>
          <p:cNvPicPr>
            <a:picLocks noChangeAspect="1"/>
          </p:cNvPicPr>
          <p:nvPr/>
        </p:nvPicPr>
        <p:blipFill>
          <a:blip r:embed="rId3"/>
          <a:stretch>
            <a:fillRect/>
          </a:stretch>
        </p:blipFill>
        <p:spPr>
          <a:xfrm>
            <a:off x="4816927" y="1788531"/>
            <a:ext cx="4069261" cy="4829638"/>
          </a:xfrm>
          <a:prstGeom prst="rect">
            <a:avLst/>
          </a:prstGeom>
        </p:spPr>
      </p:pic>
      <p:pic>
        <p:nvPicPr>
          <p:cNvPr id="7" name="Imagen 6" descr="Interfaz de usuario gráfica, Texto, Aplicación, Correo electrónico&#10;&#10;Descripción generada automáticamente">
            <a:extLst>
              <a:ext uri="{FF2B5EF4-FFF2-40B4-BE49-F238E27FC236}">
                <a16:creationId xmlns:a16="http://schemas.microsoft.com/office/drawing/2014/main" id="{837B0053-F099-AC4E-10E7-678CFB75AEAF}"/>
              </a:ext>
            </a:extLst>
          </p:cNvPr>
          <p:cNvPicPr>
            <a:picLocks noChangeAspect="1"/>
          </p:cNvPicPr>
          <p:nvPr/>
        </p:nvPicPr>
        <p:blipFill rotWithShape="1">
          <a:blip r:embed="rId4"/>
          <a:srcRect r="5817" b="26904"/>
          <a:stretch/>
        </p:blipFill>
        <p:spPr bwMode="auto">
          <a:xfrm>
            <a:off x="391886" y="3430418"/>
            <a:ext cx="3337891" cy="14820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01443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1559209"/>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22: </a:t>
            </a:r>
            <a:r>
              <a:rPr lang="es-CO" sz="1800" dirty="0">
                <a:effectLst/>
                <a:latin typeface="Arial" panose="020B0604020202020204" pitchFamily="34" charset="0"/>
                <a:ea typeface="Calibri" panose="020F0502020204030204" pitchFamily="34" charset="0"/>
                <a:cs typeface="Times New Roman" panose="02020603050405020304" pitchFamily="18" charset="0"/>
              </a:rPr>
              <a:t>Para abrir el Visual Studio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Code</a:t>
            </a:r>
            <a:r>
              <a:rPr lang="es-CO" sz="1800" dirty="0">
                <a:effectLst/>
                <a:latin typeface="Arial" panose="020B0604020202020204" pitchFamily="34" charset="0"/>
                <a:ea typeface="Calibri" panose="020F0502020204030204" pitchFamily="34" charset="0"/>
                <a:cs typeface="Times New Roman" panose="02020603050405020304" pitchFamily="18" charset="0"/>
              </a:rPr>
              <a:t>, haremos lo siguiente: Dentro de la carpeta raíz, en la barra superior, escribiremos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cmd</a:t>
            </a:r>
            <a:r>
              <a:rPr lang="es-CO" sz="1800" dirty="0">
                <a:effectLst/>
                <a:latin typeface="Arial" panose="020B0604020202020204" pitchFamily="34" charset="0"/>
                <a:ea typeface="Calibri" panose="020F0502020204030204" pitchFamily="34" charset="0"/>
                <a:cs typeface="Times New Roman" panose="02020603050405020304" pitchFamily="18" charset="0"/>
              </a:rPr>
              <a:t> y le damos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enter</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Forma, Rectángulo&#10;&#10;Descripción generada automáticamente">
            <a:extLst>
              <a:ext uri="{FF2B5EF4-FFF2-40B4-BE49-F238E27FC236}">
                <a16:creationId xmlns:a16="http://schemas.microsoft.com/office/drawing/2014/main" id="{19F2B9F3-F01D-BEE3-E8DC-E1A592590215}"/>
              </a:ext>
            </a:extLst>
          </p:cNvPr>
          <p:cNvPicPr>
            <a:picLocks noChangeAspect="1"/>
          </p:cNvPicPr>
          <p:nvPr/>
        </p:nvPicPr>
        <p:blipFill>
          <a:blip r:embed="rId3"/>
          <a:stretch>
            <a:fillRect/>
          </a:stretch>
        </p:blipFill>
        <p:spPr>
          <a:xfrm>
            <a:off x="391886" y="3508985"/>
            <a:ext cx="6785221" cy="1855334"/>
          </a:xfrm>
          <a:prstGeom prst="rect">
            <a:avLst/>
          </a:prstGeom>
        </p:spPr>
      </p:pic>
    </p:spTree>
    <p:extLst>
      <p:ext uri="{BB962C8B-B14F-4D97-AF65-F5344CB8AC3E}">
        <p14:creationId xmlns:p14="http://schemas.microsoft.com/office/powerpoint/2010/main" val="32481624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966483"/>
          </a:xfrm>
          <a:prstGeom prst="rect">
            <a:avLst/>
          </a:prstGeom>
          <a:noFill/>
        </p:spPr>
        <p:txBody>
          <a:bodyPr wrap="square" rtlCol="0">
            <a:spAutoFit/>
          </a:bodyPr>
          <a:lstStyle/>
          <a:p>
            <a:pPr algn="just">
              <a:lnSpc>
                <a:spcPct val="107000"/>
              </a:lnSpc>
              <a:spcAft>
                <a:spcPts val="800"/>
              </a:spcAft>
              <a:tabLst>
                <a:tab pos="127698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23: </a:t>
            </a:r>
            <a:r>
              <a:rPr lang="es-CO" sz="1800" dirty="0">
                <a:effectLst/>
                <a:latin typeface="Arial" panose="020B0604020202020204" pitchFamily="34" charset="0"/>
                <a:ea typeface="Calibri" panose="020F0502020204030204" pitchFamily="34" charset="0"/>
                <a:cs typeface="Times New Roman" panose="02020603050405020304" pitchFamily="18" charset="0"/>
              </a:rPr>
              <a:t>Esto nos abrirá la consola donde colocamos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code</a:t>
            </a:r>
            <a:r>
              <a:rPr lang="es-CO" sz="1800" dirty="0">
                <a:effectLst/>
                <a:latin typeface="Arial" panose="020B0604020202020204" pitchFamily="34" charset="0"/>
                <a:ea typeface="Calibri" panose="020F0502020204030204" pitchFamily="34" charset="0"/>
                <a:cs typeface="Times New Roman" panose="02020603050405020304" pitchFamily="18" charset="0"/>
              </a:rPr>
              <a:t> .” para abrir el Visual Studio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Code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21B98125-D080-3769-C9F4-7F7741ED9527}"/>
              </a:ext>
            </a:extLst>
          </p:cNvPr>
          <p:cNvPicPr>
            <a:picLocks noChangeAspect="1"/>
          </p:cNvPicPr>
          <p:nvPr/>
        </p:nvPicPr>
        <p:blipFill>
          <a:blip r:embed="rId3"/>
          <a:stretch>
            <a:fillRect/>
          </a:stretch>
        </p:blipFill>
        <p:spPr>
          <a:xfrm>
            <a:off x="391886" y="2899002"/>
            <a:ext cx="7187675" cy="2848656"/>
          </a:xfrm>
          <a:prstGeom prst="rect">
            <a:avLst/>
          </a:prstGeom>
        </p:spPr>
      </p:pic>
    </p:spTree>
    <p:extLst>
      <p:ext uri="{BB962C8B-B14F-4D97-AF65-F5344CB8AC3E}">
        <p14:creationId xmlns:p14="http://schemas.microsoft.com/office/powerpoint/2010/main" val="1329130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24: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vemos el archivo que hemos puesto y lo seleccionamos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a:extLst>
              <a:ext uri="{FF2B5EF4-FFF2-40B4-BE49-F238E27FC236}">
                <a16:creationId xmlns:a16="http://schemas.microsoft.com/office/drawing/2014/main" id="{A113ED6D-3DA0-B99B-1275-346E6345D860}"/>
              </a:ext>
            </a:extLst>
          </p:cNvPr>
          <p:cNvPicPr>
            <a:picLocks noChangeAspect="1"/>
          </p:cNvPicPr>
          <p:nvPr/>
        </p:nvPicPr>
        <p:blipFill>
          <a:blip r:embed="rId3"/>
          <a:stretch>
            <a:fillRect/>
          </a:stretch>
        </p:blipFill>
        <p:spPr>
          <a:xfrm>
            <a:off x="5236709" y="1788531"/>
            <a:ext cx="5033962" cy="3577248"/>
          </a:xfrm>
          <a:prstGeom prst="rect">
            <a:avLst/>
          </a:prstGeom>
        </p:spPr>
      </p:pic>
    </p:spTree>
    <p:extLst>
      <p:ext uri="{BB962C8B-B14F-4D97-AF65-F5344CB8AC3E}">
        <p14:creationId xmlns:p14="http://schemas.microsoft.com/office/powerpoint/2010/main" val="38520568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25: </a:t>
            </a:r>
            <a:r>
              <a:rPr lang="es-CO" sz="1800" dirty="0">
                <a:effectLst/>
                <a:latin typeface="Arial" panose="020B0604020202020204" pitchFamily="34" charset="0"/>
                <a:ea typeface="Calibri" panose="020F0502020204030204" pitchFamily="34" charset="0"/>
                <a:cs typeface="Times New Roman" panose="02020603050405020304" pitchFamily="18" charset="0"/>
              </a:rPr>
              <a:t>Así se ve actualmente nuestro archivo.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con confianza media">
            <a:extLst>
              <a:ext uri="{FF2B5EF4-FFF2-40B4-BE49-F238E27FC236}">
                <a16:creationId xmlns:a16="http://schemas.microsoft.com/office/drawing/2014/main" id="{E05ED6ED-3250-4C92-6475-CB68234106F1}"/>
              </a:ext>
            </a:extLst>
          </p:cNvPr>
          <p:cNvPicPr>
            <a:picLocks noChangeAspect="1"/>
          </p:cNvPicPr>
          <p:nvPr/>
        </p:nvPicPr>
        <p:blipFill>
          <a:blip r:embed="rId3"/>
          <a:stretch>
            <a:fillRect/>
          </a:stretch>
        </p:blipFill>
        <p:spPr>
          <a:xfrm>
            <a:off x="391886" y="2612928"/>
            <a:ext cx="11638782" cy="2710185"/>
          </a:xfrm>
          <a:prstGeom prst="rect">
            <a:avLst/>
          </a:prstGeom>
        </p:spPr>
      </p:pic>
    </p:spTree>
    <p:extLst>
      <p:ext uri="{BB962C8B-B14F-4D97-AF65-F5344CB8AC3E}">
        <p14:creationId xmlns:p14="http://schemas.microsoft.com/office/powerpoint/2010/main" val="3271580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Título</a:t>
            </a:r>
          </a:p>
        </p:txBody>
      </p:sp>
      <p:sp>
        <p:nvSpPr>
          <p:cNvPr id="2" name="Título 1">
            <a:extLst>
              <a:ext uri="{FF2B5EF4-FFF2-40B4-BE49-F238E27FC236}">
                <a16:creationId xmlns:a16="http://schemas.microsoft.com/office/drawing/2014/main" id="{7CE7D90E-E7F2-8BE8-A566-D982C2C48851}"/>
              </a:ext>
            </a:extLst>
          </p:cNvPr>
          <p:cNvSpPr txBox="1">
            <a:spLocks/>
          </p:cNvSpPr>
          <p:nvPr/>
        </p:nvSpPr>
        <p:spPr>
          <a:xfrm>
            <a:off x="1752944" y="2022000"/>
            <a:ext cx="7635985" cy="15376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6000" dirty="0">
                <a:solidFill>
                  <a:srgbClr val="38AA00"/>
                </a:solidFill>
                <a:latin typeface="Calibri" panose="020F0502020204030204" pitchFamily="34" charset="0"/>
                <a:cs typeface="Calibri" panose="020F0502020204030204" pitchFamily="34" charset="0"/>
              </a:rPr>
              <a:t>Proceso de instalación del editor de texto.</a:t>
            </a:r>
          </a:p>
        </p:txBody>
      </p:sp>
      <p:cxnSp>
        <p:nvCxnSpPr>
          <p:cNvPr id="4" name="Conector recto 3">
            <a:extLst>
              <a:ext uri="{FF2B5EF4-FFF2-40B4-BE49-F238E27FC236}">
                <a16:creationId xmlns:a16="http://schemas.microsoft.com/office/drawing/2014/main" id="{B34F34E5-C0D2-6F86-FA7F-85D6814A599F}"/>
              </a:ext>
            </a:extLst>
          </p:cNvPr>
          <p:cNvCxnSpPr>
            <a:cxnSpLocks/>
          </p:cNvCxnSpPr>
          <p:nvPr/>
        </p:nvCxnSpPr>
        <p:spPr>
          <a:xfrm>
            <a:off x="1752944" y="3794288"/>
            <a:ext cx="4343056" cy="26597"/>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9574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26: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iremos a Google de nuevo y seleccionamos las tres líneas de arriba a la izquierda</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10;&#10;Descripción generada automáticamente">
            <a:extLst>
              <a:ext uri="{FF2B5EF4-FFF2-40B4-BE49-F238E27FC236}">
                <a16:creationId xmlns:a16="http://schemas.microsoft.com/office/drawing/2014/main" id="{1FB77EA9-76D5-D18C-CBEF-FCB96D8D874F}"/>
              </a:ext>
            </a:extLst>
          </p:cNvPr>
          <p:cNvPicPr>
            <a:picLocks noChangeAspect="1"/>
          </p:cNvPicPr>
          <p:nvPr/>
        </p:nvPicPr>
        <p:blipFill>
          <a:blip r:embed="rId3"/>
          <a:stretch>
            <a:fillRect/>
          </a:stretch>
        </p:blipFill>
        <p:spPr>
          <a:xfrm>
            <a:off x="4946876" y="1788530"/>
            <a:ext cx="5160510" cy="3619059"/>
          </a:xfrm>
          <a:prstGeom prst="rect">
            <a:avLst/>
          </a:prstGeom>
        </p:spPr>
      </p:pic>
    </p:spTree>
    <p:extLst>
      <p:ext uri="{BB962C8B-B14F-4D97-AF65-F5344CB8AC3E}">
        <p14:creationId xmlns:p14="http://schemas.microsoft.com/office/powerpoint/2010/main" val="17646266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202324" y="1286336"/>
            <a:ext cx="10999076" cy="373757"/>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27: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escogemos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APIs</a:t>
            </a:r>
            <a:r>
              <a:rPr lang="es-CO" sz="1800" dirty="0">
                <a:effectLst/>
                <a:latin typeface="Arial" panose="020B0604020202020204" pitchFamily="34" charset="0"/>
                <a:ea typeface="Calibri" panose="020F0502020204030204" pitchFamily="34" charset="0"/>
                <a:cs typeface="Times New Roman" panose="02020603050405020304" pitchFamily="18" charset="0"/>
              </a:rPr>
              <a:t> y servicios” y luego “APIS y servicios habilitados”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06336A3F-DDA5-109B-A569-C2219091D880}"/>
              </a:ext>
            </a:extLst>
          </p:cNvPr>
          <p:cNvPicPr>
            <a:picLocks noChangeAspect="1"/>
          </p:cNvPicPr>
          <p:nvPr/>
        </p:nvPicPr>
        <p:blipFill>
          <a:blip r:embed="rId3"/>
          <a:stretch>
            <a:fillRect/>
          </a:stretch>
        </p:blipFill>
        <p:spPr>
          <a:xfrm>
            <a:off x="202324" y="1995435"/>
            <a:ext cx="6413315" cy="2867129"/>
          </a:xfrm>
          <a:prstGeom prst="rect">
            <a:avLst/>
          </a:prstGeom>
        </p:spPr>
      </p:pic>
    </p:spTree>
    <p:extLst>
      <p:ext uri="{BB962C8B-B14F-4D97-AF65-F5344CB8AC3E}">
        <p14:creationId xmlns:p14="http://schemas.microsoft.com/office/powerpoint/2010/main" val="33290404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5" y="1573427"/>
            <a:ext cx="3853544"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28: </a:t>
            </a:r>
            <a:r>
              <a:rPr lang="es-CO" sz="1800" dirty="0">
                <a:effectLst/>
                <a:latin typeface="Arial" panose="020B0604020202020204" pitchFamily="34" charset="0"/>
                <a:ea typeface="Calibri" panose="020F0502020204030204" pitchFamily="34" charset="0"/>
                <a:cs typeface="Times New Roman" panose="02020603050405020304" pitchFamily="18" charset="0"/>
              </a:rPr>
              <a:t>Nos aparece esta pestaña y seleccionamos “HABILITAR APIS Y SERVICIOS”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C91E2546-B19D-007A-8C25-7516C82C5D6F}"/>
              </a:ext>
            </a:extLst>
          </p:cNvPr>
          <p:cNvPicPr>
            <a:picLocks noChangeAspect="1"/>
          </p:cNvPicPr>
          <p:nvPr/>
        </p:nvPicPr>
        <p:blipFill rotWithShape="1">
          <a:blip r:embed="rId3">
            <a:extLst>
              <a:ext uri="{28A0092B-C50C-407E-A947-70E740481C1C}">
                <a14:useLocalDpi xmlns:a14="http://schemas.microsoft.com/office/drawing/2010/main" val="0"/>
              </a:ext>
            </a:extLst>
          </a:blip>
          <a:srcRect r="54662" b="39823"/>
          <a:stretch/>
        </p:blipFill>
        <p:spPr bwMode="auto">
          <a:xfrm>
            <a:off x="391885" y="2766795"/>
            <a:ext cx="6285276" cy="28672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27471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3739243"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29: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nos sale esta pestaña y vamos a la barra de búsqueda y colocamos “calendar”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5BE8A3E3-ABD9-5A2E-B3E8-274878879B90}"/>
              </a:ext>
            </a:extLst>
          </p:cNvPr>
          <p:cNvPicPr>
            <a:picLocks noChangeAspect="1"/>
          </p:cNvPicPr>
          <p:nvPr/>
        </p:nvPicPr>
        <p:blipFill>
          <a:blip r:embed="rId3"/>
          <a:stretch>
            <a:fillRect/>
          </a:stretch>
        </p:blipFill>
        <p:spPr>
          <a:xfrm>
            <a:off x="391886" y="2932884"/>
            <a:ext cx="8523727" cy="2945402"/>
          </a:xfrm>
          <a:prstGeom prst="rect">
            <a:avLst/>
          </a:prstGeom>
        </p:spPr>
      </p:pic>
    </p:spTree>
    <p:extLst>
      <p:ext uri="{BB962C8B-B14F-4D97-AF65-F5344CB8AC3E}">
        <p14:creationId xmlns:p14="http://schemas.microsoft.com/office/powerpoint/2010/main" val="8642658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30: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seleccionamos la opción de Google Calendar API</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10;&#10;Descripción generada automáticamente">
            <a:extLst>
              <a:ext uri="{FF2B5EF4-FFF2-40B4-BE49-F238E27FC236}">
                <a16:creationId xmlns:a16="http://schemas.microsoft.com/office/drawing/2014/main" id="{1AEE9D6E-E5D7-1F43-F8C9-3AED478B1705}"/>
              </a:ext>
            </a:extLst>
          </p:cNvPr>
          <p:cNvPicPr>
            <a:picLocks noChangeAspect="1"/>
          </p:cNvPicPr>
          <p:nvPr/>
        </p:nvPicPr>
        <p:blipFill rotWithShape="1">
          <a:blip r:embed="rId3"/>
          <a:srcRect l="19836"/>
          <a:stretch/>
        </p:blipFill>
        <p:spPr bwMode="auto">
          <a:xfrm>
            <a:off x="443456" y="2766198"/>
            <a:ext cx="7818801" cy="36400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94992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31: </a:t>
            </a:r>
            <a:r>
              <a:rPr lang="es-CO" sz="1800" dirty="0">
                <a:effectLst/>
                <a:latin typeface="Arial" panose="020B0604020202020204" pitchFamily="34" charset="0"/>
                <a:ea typeface="Calibri" panose="020F0502020204030204" pitchFamily="34" charset="0"/>
                <a:cs typeface="Times New Roman" panose="02020603050405020304" pitchFamily="18" charset="0"/>
              </a:rPr>
              <a:t>Nos sale esta api y le damos “habilitar” para habilitar la api en nuestro proyecto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 Correo electrónico&#10;&#10;Descripción generada automáticamente">
            <a:extLst>
              <a:ext uri="{FF2B5EF4-FFF2-40B4-BE49-F238E27FC236}">
                <a16:creationId xmlns:a16="http://schemas.microsoft.com/office/drawing/2014/main" id="{6E562859-A64F-4D3F-E92F-4DA1EFA3DAA8}"/>
              </a:ext>
            </a:extLst>
          </p:cNvPr>
          <p:cNvPicPr>
            <a:picLocks noChangeAspect="1"/>
          </p:cNvPicPr>
          <p:nvPr/>
        </p:nvPicPr>
        <p:blipFill>
          <a:blip r:embed="rId3"/>
          <a:stretch>
            <a:fillRect/>
          </a:stretch>
        </p:blipFill>
        <p:spPr>
          <a:xfrm>
            <a:off x="4767943" y="2483304"/>
            <a:ext cx="5619070" cy="2748310"/>
          </a:xfrm>
          <a:prstGeom prst="rect">
            <a:avLst/>
          </a:prstGeom>
        </p:spPr>
      </p:pic>
    </p:spTree>
    <p:extLst>
      <p:ext uri="{BB962C8B-B14F-4D97-AF65-F5344CB8AC3E}">
        <p14:creationId xmlns:p14="http://schemas.microsoft.com/office/powerpoint/2010/main" val="25714134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1262846"/>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32: </a:t>
            </a:r>
            <a:r>
              <a:rPr lang="es-CO" sz="1800" dirty="0">
                <a:effectLst/>
                <a:latin typeface="Arial" panose="020B0604020202020204" pitchFamily="34" charset="0"/>
                <a:ea typeface="Calibri" panose="020F0502020204030204" pitchFamily="34" charset="0"/>
                <a:cs typeface="Times New Roman" panose="02020603050405020304" pitchFamily="18" charset="0"/>
              </a:rPr>
              <a:t>Una vez habilitada la Api volvemos a Google y buscamos “Google calendar” donde seleccionamos la primera opción</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 Correo electrónico&#10;&#10;Descripción generada automáticamente">
            <a:extLst>
              <a:ext uri="{FF2B5EF4-FFF2-40B4-BE49-F238E27FC236}">
                <a16:creationId xmlns:a16="http://schemas.microsoft.com/office/drawing/2014/main" id="{FFC369CD-3DD5-AAAA-67AF-F3531F81E4B1}"/>
              </a:ext>
            </a:extLst>
          </p:cNvPr>
          <p:cNvPicPr>
            <a:picLocks noChangeAspect="1"/>
          </p:cNvPicPr>
          <p:nvPr/>
        </p:nvPicPr>
        <p:blipFill rotWithShape="1">
          <a:blip r:embed="rId3"/>
          <a:srcRect l="18579"/>
          <a:stretch/>
        </p:blipFill>
        <p:spPr>
          <a:xfrm>
            <a:off x="5388428" y="1994056"/>
            <a:ext cx="6564901" cy="3982201"/>
          </a:xfrm>
          <a:prstGeom prst="rect">
            <a:avLst/>
          </a:prstGeom>
        </p:spPr>
      </p:pic>
    </p:spTree>
    <p:extLst>
      <p:ext uri="{BB962C8B-B14F-4D97-AF65-F5344CB8AC3E}">
        <p14:creationId xmlns:p14="http://schemas.microsoft.com/office/powerpoint/2010/main" val="5709696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33: </a:t>
            </a:r>
            <a:r>
              <a:rPr lang="es-CO" sz="1800" dirty="0">
                <a:effectLst/>
                <a:latin typeface="Arial" panose="020B0604020202020204" pitchFamily="34" charset="0"/>
                <a:ea typeface="Calibri" panose="020F0502020204030204" pitchFamily="34" charset="0"/>
                <a:cs typeface="Times New Roman" panose="02020603050405020304" pitchFamily="18" charset="0"/>
              </a:rPr>
              <a:t>Nos aparecerá un calendario y vamos a la izquierda donde dice “other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calendars</a:t>
            </a:r>
            <a:r>
              <a:rPr lang="es-CO" sz="1800" dirty="0">
                <a:effectLst/>
                <a:latin typeface="Arial" panose="020B0604020202020204" pitchFamily="34" charset="0"/>
                <a:ea typeface="Calibri" panose="020F0502020204030204" pitchFamily="34" charset="0"/>
                <a:cs typeface="Times New Roman" panose="02020603050405020304" pitchFamily="18" charset="0"/>
              </a:rPr>
              <a:t>” y escogemos el “+”</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Calendario&#10;&#10;Descripción generada automáticamente con confianza baja">
            <a:extLst>
              <a:ext uri="{FF2B5EF4-FFF2-40B4-BE49-F238E27FC236}">
                <a16:creationId xmlns:a16="http://schemas.microsoft.com/office/drawing/2014/main" id="{10A7E949-016A-8A8A-533E-F9434AA1B7A4}"/>
              </a:ext>
            </a:extLst>
          </p:cNvPr>
          <p:cNvPicPr>
            <a:picLocks noChangeAspect="1"/>
          </p:cNvPicPr>
          <p:nvPr/>
        </p:nvPicPr>
        <p:blipFill>
          <a:blip r:embed="rId3"/>
          <a:stretch>
            <a:fillRect/>
          </a:stretch>
        </p:blipFill>
        <p:spPr>
          <a:xfrm>
            <a:off x="5881688" y="1788531"/>
            <a:ext cx="3435478" cy="4554311"/>
          </a:xfrm>
          <a:prstGeom prst="rect">
            <a:avLst/>
          </a:prstGeom>
        </p:spPr>
      </p:pic>
    </p:spTree>
    <p:extLst>
      <p:ext uri="{BB962C8B-B14F-4D97-AF65-F5344CB8AC3E}">
        <p14:creationId xmlns:p14="http://schemas.microsoft.com/office/powerpoint/2010/main" val="3450609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34: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nos salen estás opciones y seleccionamos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Create</a:t>
            </a:r>
            <a:r>
              <a:rPr lang="es-CO" sz="1800" dirty="0">
                <a:effectLst/>
                <a:latin typeface="Arial" panose="020B0604020202020204" pitchFamily="34" charset="0"/>
                <a:ea typeface="Calibri" panose="020F0502020204030204" pitchFamily="34" charset="0"/>
                <a:cs typeface="Times New Roman" panose="02020603050405020304" pitchFamily="18" charset="0"/>
              </a:rPr>
              <a:t> new calendar”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10;&#10;Descripción generada automáticamente">
            <a:extLst>
              <a:ext uri="{FF2B5EF4-FFF2-40B4-BE49-F238E27FC236}">
                <a16:creationId xmlns:a16="http://schemas.microsoft.com/office/drawing/2014/main" id="{007F8354-3568-D0CA-9ED8-1D460D10C988}"/>
              </a:ext>
            </a:extLst>
          </p:cNvPr>
          <p:cNvPicPr>
            <a:picLocks noChangeAspect="1"/>
          </p:cNvPicPr>
          <p:nvPr/>
        </p:nvPicPr>
        <p:blipFill>
          <a:blip r:embed="rId3"/>
          <a:stretch>
            <a:fillRect/>
          </a:stretch>
        </p:blipFill>
        <p:spPr>
          <a:xfrm>
            <a:off x="5894614" y="1788531"/>
            <a:ext cx="3748150" cy="2473779"/>
          </a:xfrm>
          <a:prstGeom prst="rect">
            <a:avLst/>
          </a:prstGeom>
        </p:spPr>
      </p:pic>
    </p:spTree>
    <p:extLst>
      <p:ext uri="{BB962C8B-B14F-4D97-AF65-F5344CB8AC3E}">
        <p14:creationId xmlns:p14="http://schemas.microsoft.com/office/powerpoint/2010/main" val="40563619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1262846"/>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35: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rellenar la información solicitada y vamos a escoger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Create</a:t>
            </a:r>
            <a:r>
              <a:rPr lang="es-CO" sz="1800" dirty="0">
                <a:effectLst/>
                <a:latin typeface="Arial" panose="020B0604020202020204" pitchFamily="34" charset="0"/>
                <a:ea typeface="Calibri" panose="020F0502020204030204" pitchFamily="34" charset="0"/>
                <a:cs typeface="Times New Roman" panose="02020603050405020304" pitchFamily="18" charset="0"/>
              </a:rPr>
              <a:t> calendar” donde nos saldrá que fue creado correctamente.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Aplicación&#10;&#10;Descripción generada automáticamente">
            <a:extLst>
              <a:ext uri="{FF2B5EF4-FFF2-40B4-BE49-F238E27FC236}">
                <a16:creationId xmlns:a16="http://schemas.microsoft.com/office/drawing/2014/main" id="{29E532B9-549D-26CB-0826-ABA9EAD91B46}"/>
              </a:ext>
            </a:extLst>
          </p:cNvPr>
          <p:cNvPicPr>
            <a:picLocks noChangeAspect="1"/>
          </p:cNvPicPr>
          <p:nvPr/>
        </p:nvPicPr>
        <p:blipFill>
          <a:blip r:embed="rId3"/>
          <a:stretch>
            <a:fillRect/>
          </a:stretch>
        </p:blipFill>
        <p:spPr>
          <a:xfrm>
            <a:off x="5175743" y="1435156"/>
            <a:ext cx="4594603" cy="5137273"/>
          </a:xfrm>
          <a:prstGeom prst="rect">
            <a:avLst/>
          </a:prstGeom>
        </p:spPr>
      </p:pic>
      <p:pic>
        <p:nvPicPr>
          <p:cNvPr id="7" name="Imagen 6" descr="Interfaz de usuario gráfica, Aplicación&#10;&#10;Descripción generada automáticamente">
            <a:extLst>
              <a:ext uri="{FF2B5EF4-FFF2-40B4-BE49-F238E27FC236}">
                <a16:creationId xmlns:a16="http://schemas.microsoft.com/office/drawing/2014/main" id="{DCC2705D-B371-6BC7-A376-AA8019E04A47}"/>
              </a:ext>
            </a:extLst>
          </p:cNvPr>
          <p:cNvPicPr>
            <a:picLocks noChangeAspect="1"/>
          </p:cNvPicPr>
          <p:nvPr/>
        </p:nvPicPr>
        <p:blipFill>
          <a:blip r:embed="rId4"/>
          <a:stretch>
            <a:fillRect/>
          </a:stretch>
        </p:blipFill>
        <p:spPr>
          <a:xfrm>
            <a:off x="536122" y="3361389"/>
            <a:ext cx="4187328" cy="1262845"/>
          </a:xfrm>
          <a:prstGeom prst="rect">
            <a:avLst/>
          </a:prstGeom>
        </p:spPr>
      </p:pic>
    </p:spTree>
    <p:extLst>
      <p:ext uri="{BB962C8B-B14F-4D97-AF65-F5344CB8AC3E}">
        <p14:creationId xmlns:p14="http://schemas.microsoft.com/office/powerpoint/2010/main" val="825302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E9D7A1C-280B-BAD5-6B6A-D456AD5C74E7}"/>
              </a:ext>
            </a:extLst>
          </p:cNvPr>
          <p:cNvPicPr>
            <a:picLocks noChangeAspect="1"/>
          </p:cNvPicPr>
          <p:nvPr/>
        </p:nvPicPr>
        <p:blipFill rotWithShape="1">
          <a:blip r:embed="rId3"/>
          <a:srcRect l="9438" r="35871"/>
          <a:stretch/>
        </p:blipFill>
        <p:spPr bwMode="auto">
          <a:xfrm>
            <a:off x="6536872" y="1177061"/>
            <a:ext cx="4743293" cy="5241471"/>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B65FDE73-C641-1100-C209-6B5902DCC3EC}"/>
              </a:ext>
            </a:extLst>
          </p:cNvPr>
          <p:cNvSpPr/>
          <p:nvPr/>
        </p:nvSpPr>
        <p:spPr>
          <a:xfrm>
            <a:off x="642601" y="2322943"/>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642601" y="552429"/>
            <a:ext cx="3969703" cy="15123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rgbClr val="38AA00"/>
                </a:solidFill>
                <a:latin typeface="Work Sans Light" pitchFamily="2" charset="77"/>
              </a:rPr>
              <a:t>Proceso instalación VS </a:t>
            </a:r>
            <a:r>
              <a:rPr lang="es-CO" dirty="0" err="1">
                <a:solidFill>
                  <a:srgbClr val="38AA00"/>
                </a:solidFill>
                <a:latin typeface="Work Sans Light" pitchFamily="2" charset="77"/>
              </a:rPr>
              <a:t>Code</a:t>
            </a:r>
            <a:endParaRPr lang="es-CO" dirty="0">
              <a:solidFill>
                <a:srgbClr val="38AA00"/>
              </a:solidFill>
              <a:latin typeface="Work Sans Light" pitchFamily="2" charset="77"/>
            </a:endParaRPr>
          </a:p>
        </p:txBody>
      </p:sp>
      <p:sp>
        <p:nvSpPr>
          <p:cNvPr id="7" name="CuadroTexto 6">
            <a:extLst>
              <a:ext uri="{FF2B5EF4-FFF2-40B4-BE49-F238E27FC236}">
                <a16:creationId xmlns:a16="http://schemas.microsoft.com/office/drawing/2014/main" id="{FBAA83CA-F5E1-3945-40AB-1CB1B233A0BF}"/>
              </a:ext>
            </a:extLst>
          </p:cNvPr>
          <p:cNvSpPr txBox="1"/>
          <p:nvPr/>
        </p:nvSpPr>
        <p:spPr>
          <a:xfrm>
            <a:off x="515516" y="2928392"/>
            <a:ext cx="4223871" cy="869405"/>
          </a:xfrm>
          <a:prstGeom prst="rect">
            <a:avLst/>
          </a:prstGeom>
          <a:noFill/>
        </p:spPr>
        <p:txBody>
          <a:bodyPr wrap="square" rtlCol="0">
            <a:spAutoFit/>
          </a:bodyPr>
          <a:lstStyle/>
          <a:p>
            <a:pPr algn="just">
              <a:lnSpc>
                <a:spcPct val="107000"/>
              </a:lnSpc>
              <a:spcAft>
                <a:spcPts val="800"/>
              </a:spcAft>
            </a:pPr>
            <a:r>
              <a:rPr lang="es-CO" sz="1600" b="1" dirty="0">
                <a:effectLst/>
                <a:latin typeface="Arial" panose="020B0604020202020204" pitchFamily="34" charset="0"/>
                <a:ea typeface="Calibri" panose="020F0502020204030204" pitchFamily="34" charset="0"/>
                <a:cs typeface="Times New Roman" panose="02020603050405020304" pitchFamily="18" charset="0"/>
              </a:rPr>
              <a:t>Paso 1: </a:t>
            </a:r>
            <a:r>
              <a:rPr lang="es-CO" sz="1600" dirty="0">
                <a:effectLst/>
                <a:latin typeface="Arial" panose="020B0604020202020204" pitchFamily="34" charset="0"/>
                <a:ea typeface="Calibri" panose="020F0502020204030204" pitchFamily="34" charset="0"/>
                <a:cs typeface="Times New Roman" panose="02020603050405020304" pitchFamily="18" charset="0"/>
              </a:rPr>
              <a:t>Escribimos en Google “Visual Studio </a:t>
            </a:r>
            <a:r>
              <a:rPr lang="es-CO" sz="1600" dirty="0" err="1">
                <a:effectLst/>
                <a:latin typeface="Arial" panose="020B0604020202020204" pitchFamily="34" charset="0"/>
                <a:ea typeface="Calibri" panose="020F0502020204030204" pitchFamily="34" charset="0"/>
                <a:cs typeface="Times New Roman" panose="02020603050405020304" pitchFamily="18" charset="0"/>
              </a:rPr>
              <a:t>Code</a:t>
            </a:r>
            <a:r>
              <a:rPr lang="es-CO" sz="1600" dirty="0">
                <a:effectLst/>
                <a:latin typeface="Arial" panose="020B0604020202020204" pitchFamily="34" charset="0"/>
                <a:ea typeface="Calibri" panose="020F0502020204030204" pitchFamily="34" charset="0"/>
                <a:cs typeface="Times New Roman" panose="02020603050405020304" pitchFamily="18" charset="0"/>
              </a:rPr>
              <a:t>” y seleccionamos donde dice “</a:t>
            </a:r>
            <a:r>
              <a:rPr lang="es-CO" sz="1600" dirty="0" err="1">
                <a:effectLst/>
                <a:latin typeface="Arial" panose="020B0604020202020204" pitchFamily="34" charset="0"/>
                <a:ea typeface="Calibri" panose="020F0502020204030204" pitchFamily="34" charset="0"/>
                <a:cs typeface="Times New Roman" panose="02020603050405020304" pitchFamily="18" charset="0"/>
              </a:rPr>
              <a:t>Download</a:t>
            </a:r>
            <a:r>
              <a:rPr lang="es-CO" sz="1600" dirty="0">
                <a:effectLst/>
                <a:latin typeface="Arial" panose="020B0604020202020204" pitchFamily="34" charset="0"/>
                <a:ea typeface="Calibri" panose="020F0502020204030204" pitchFamily="34" charset="0"/>
                <a:cs typeface="Times New Roman" panose="02020603050405020304" pitchFamily="18" charset="0"/>
              </a:rPr>
              <a: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697036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36: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iremos a escogemos la flecha para ir atrás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 Chat o mensaje de texto&#10;&#10;Descripción generada automáticamente">
            <a:extLst>
              <a:ext uri="{FF2B5EF4-FFF2-40B4-BE49-F238E27FC236}">
                <a16:creationId xmlns:a16="http://schemas.microsoft.com/office/drawing/2014/main" id="{774409B9-E81D-C2CF-EC9A-2A4EA7BD8CF2}"/>
              </a:ext>
            </a:extLst>
          </p:cNvPr>
          <p:cNvPicPr>
            <a:picLocks noChangeAspect="1"/>
          </p:cNvPicPr>
          <p:nvPr/>
        </p:nvPicPr>
        <p:blipFill>
          <a:blip r:embed="rId3"/>
          <a:stretch>
            <a:fillRect/>
          </a:stretch>
        </p:blipFill>
        <p:spPr>
          <a:xfrm>
            <a:off x="6634252" y="2036914"/>
            <a:ext cx="3701733" cy="2782222"/>
          </a:xfrm>
          <a:prstGeom prst="rect">
            <a:avLst/>
          </a:prstGeom>
        </p:spPr>
      </p:pic>
    </p:spTree>
    <p:extLst>
      <p:ext uri="{BB962C8B-B14F-4D97-AF65-F5344CB8AC3E}">
        <p14:creationId xmlns:p14="http://schemas.microsoft.com/office/powerpoint/2010/main" val="34240784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1559209"/>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37: </a:t>
            </a:r>
            <a:r>
              <a:rPr lang="es-CO" sz="1800" dirty="0">
                <a:effectLst/>
                <a:latin typeface="Arial" panose="020B0604020202020204" pitchFamily="34" charset="0"/>
                <a:ea typeface="Calibri" panose="020F0502020204030204" pitchFamily="34" charset="0"/>
                <a:cs typeface="Times New Roman" panose="02020603050405020304" pitchFamily="18" charset="0"/>
              </a:rPr>
              <a:t>Donde se ven todos los calendarios que tenemos creados vamos a quitar todos los que tenemos excepto el que acabamos de crear que lo vamos a chulear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2BFE1268-9C08-786D-9859-25FBEC307852}"/>
              </a:ext>
            </a:extLst>
          </p:cNvPr>
          <p:cNvPicPr>
            <a:picLocks noChangeAspect="1"/>
          </p:cNvPicPr>
          <p:nvPr/>
        </p:nvPicPr>
        <p:blipFill rotWithShape="1">
          <a:blip r:embed="rId3"/>
          <a:srcRect t="18363"/>
          <a:stretch/>
        </p:blipFill>
        <p:spPr bwMode="auto">
          <a:xfrm>
            <a:off x="5548359" y="1247618"/>
            <a:ext cx="1924686" cy="52465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991056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38: </a:t>
            </a:r>
            <a:r>
              <a:rPr lang="es-CO" sz="1800" dirty="0">
                <a:effectLst/>
                <a:latin typeface="Arial" panose="020B0604020202020204" pitchFamily="34" charset="0"/>
                <a:ea typeface="Calibri" panose="020F0502020204030204" pitchFamily="34" charset="0"/>
                <a:cs typeface="Times New Roman" panose="02020603050405020304" pitchFamily="18" charset="0"/>
              </a:rPr>
              <a:t>Al calendario que acabamos de crear vamos a seleccionar los tres puntos de la derecha</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Aplicación&#10;&#10;Descripción generada automáticamente con confianza media">
            <a:extLst>
              <a:ext uri="{FF2B5EF4-FFF2-40B4-BE49-F238E27FC236}">
                <a16:creationId xmlns:a16="http://schemas.microsoft.com/office/drawing/2014/main" id="{97EEA249-7130-1F6B-A6DC-AE65F594A08C}"/>
              </a:ext>
            </a:extLst>
          </p:cNvPr>
          <p:cNvPicPr>
            <a:picLocks noChangeAspect="1"/>
          </p:cNvPicPr>
          <p:nvPr/>
        </p:nvPicPr>
        <p:blipFill>
          <a:blip r:embed="rId3"/>
          <a:stretch>
            <a:fillRect/>
          </a:stretch>
        </p:blipFill>
        <p:spPr>
          <a:xfrm>
            <a:off x="5751739" y="1788531"/>
            <a:ext cx="3196318" cy="4030140"/>
          </a:xfrm>
          <a:prstGeom prst="rect">
            <a:avLst/>
          </a:prstGeom>
        </p:spPr>
      </p:pic>
    </p:spTree>
    <p:extLst>
      <p:ext uri="{BB962C8B-B14F-4D97-AF65-F5344CB8AC3E}">
        <p14:creationId xmlns:p14="http://schemas.microsoft.com/office/powerpoint/2010/main" val="21482491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39: </a:t>
            </a:r>
            <a:r>
              <a:rPr lang="es-CO" sz="1800" dirty="0">
                <a:effectLst/>
                <a:latin typeface="Arial" panose="020B0604020202020204" pitchFamily="34" charset="0"/>
                <a:ea typeface="Calibri" panose="020F0502020204030204" pitchFamily="34" charset="0"/>
                <a:cs typeface="Times New Roman" panose="02020603050405020304" pitchFamily="18" charset="0"/>
              </a:rPr>
              <a:t>Escogemos la opción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Setting</a:t>
            </a:r>
            <a:r>
              <a:rPr lang="es-CO" sz="1800" dirty="0">
                <a:effectLst/>
                <a:latin typeface="Arial" panose="020B0604020202020204" pitchFamily="34" charset="0"/>
                <a:ea typeface="Calibri" panose="020F0502020204030204" pitchFamily="34" charset="0"/>
                <a:cs typeface="Times New Roman" panose="02020603050405020304" pitchFamily="18" charset="0"/>
              </a:rPr>
              <a:t> and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sharing</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magen que contiene Gráfico de burbujas&#10;&#10;Descripción generada automáticamente">
            <a:extLst>
              <a:ext uri="{FF2B5EF4-FFF2-40B4-BE49-F238E27FC236}">
                <a16:creationId xmlns:a16="http://schemas.microsoft.com/office/drawing/2014/main" id="{386E6519-700C-5CD0-2FC0-95FA830E2F9B}"/>
              </a:ext>
            </a:extLst>
          </p:cNvPr>
          <p:cNvPicPr>
            <a:picLocks noChangeAspect="1"/>
          </p:cNvPicPr>
          <p:nvPr/>
        </p:nvPicPr>
        <p:blipFill>
          <a:blip r:embed="rId3"/>
          <a:stretch>
            <a:fillRect/>
          </a:stretch>
        </p:blipFill>
        <p:spPr>
          <a:xfrm>
            <a:off x="5843587" y="1788531"/>
            <a:ext cx="2320699" cy="3380440"/>
          </a:xfrm>
          <a:prstGeom prst="rect">
            <a:avLst/>
          </a:prstGeom>
        </p:spPr>
      </p:pic>
    </p:spTree>
    <p:extLst>
      <p:ext uri="{BB962C8B-B14F-4D97-AF65-F5344CB8AC3E}">
        <p14:creationId xmlns:p14="http://schemas.microsoft.com/office/powerpoint/2010/main" val="35555048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40: </a:t>
            </a:r>
            <a:r>
              <a:rPr lang="es-CO" sz="1800" dirty="0">
                <a:effectLst/>
                <a:latin typeface="Arial" panose="020B0604020202020204" pitchFamily="34" charset="0"/>
                <a:ea typeface="Calibri" panose="020F0502020204030204" pitchFamily="34" charset="0"/>
                <a:cs typeface="Times New Roman" panose="02020603050405020304" pitchFamily="18" charset="0"/>
              </a:rPr>
              <a:t>Nos aparece esta página y bajamos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Aplicación&#10;&#10;Descripción generada automáticamente">
            <a:extLst>
              <a:ext uri="{FF2B5EF4-FFF2-40B4-BE49-F238E27FC236}">
                <a16:creationId xmlns:a16="http://schemas.microsoft.com/office/drawing/2014/main" id="{0EA1F36C-C479-ACEF-0E9E-0B9E73BAAEFB}"/>
              </a:ext>
            </a:extLst>
          </p:cNvPr>
          <p:cNvPicPr>
            <a:picLocks noChangeAspect="1"/>
          </p:cNvPicPr>
          <p:nvPr/>
        </p:nvPicPr>
        <p:blipFill>
          <a:blip r:embed="rId3"/>
          <a:stretch>
            <a:fillRect/>
          </a:stretch>
        </p:blipFill>
        <p:spPr>
          <a:xfrm>
            <a:off x="5625193" y="1788531"/>
            <a:ext cx="3162300" cy="4067175"/>
          </a:xfrm>
          <a:prstGeom prst="rect">
            <a:avLst/>
          </a:prstGeom>
        </p:spPr>
      </p:pic>
    </p:spTree>
    <p:extLst>
      <p:ext uri="{BB962C8B-B14F-4D97-AF65-F5344CB8AC3E}">
        <p14:creationId xmlns:p14="http://schemas.microsoft.com/office/powerpoint/2010/main" val="35559554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1262846"/>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41:</a:t>
            </a:r>
            <a:r>
              <a:rPr lang="es-CO" sz="1800" dirty="0">
                <a:effectLst/>
                <a:latin typeface="Arial" panose="020B0604020202020204" pitchFamily="34" charset="0"/>
                <a:ea typeface="Calibri" panose="020F0502020204030204" pitchFamily="34" charset="0"/>
                <a:cs typeface="Times New Roman" panose="02020603050405020304" pitchFamily="18" charset="0"/>
              </a:rPr>
              <a:t> Donde dice esta opción llamada “Share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with</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specific</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people</a:t>
            </a:r>
            <a:r>
              <a:rPr lang="es-CO" sz="1800" dirty="0">
                <a:effectLst/>
                <a:latin typeface="Arial" panose="020B0604020202020204" pitchFamily="34" charset="0"/>
                <a:ea typeface="Calibri" panose="020F0502020204030204" pitchFamily="34" charset="0"/>
                <a:cs typeface="Times New Roman" panose="02020603050405020304" pitchFamily="18" charset="0"/>
              </a:rPr>
              <a:t> or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groups</a:t>
            </a:r>
            <a:r>
              <a:rPr lang="es-CO" sz="1800" dirty="0">
                <a:effectLst/>
                <a:latin typeface="Arial" panose="020B0604020202020204" pitchFamily="34" charset="0"/>
                <a:ea typeface="Calibri" panose="020F0502020204030204" pitchFamily="34" charset="0"/>
                <a:cs typeface="Times New Roman" panose="02020603050405020304" pitchFamily="18" charset="0"/>
              </a:rPr>
              <a:t>” aparecemos nosotros y le damos 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Add</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people</a:t>
            </a:r>
            <a:r>
              <a:rPr lang="es-CO" sz="1800" dirty="0">
                <a:effectLst/>
                <a:latin typeface="Arial" panose="020B0604020202020204" pitchFamily="34" charset="0"/>
                <a:ea typeface="Calibri" panose="020F0502020204030204" pitchFamily="34" charset="0"/>
                <a:cs typeface="Times New Roman" panose="02020603050405020304" pitchFamily="18" charset="0"/>
              </a:rPr>
              <a:t> and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groups</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10;&#10;Descripción generada automáticamente">
            <a:extLst>
              <a:ext uri="{FF2B5EF4-FFF2-40B4-BE49-F238E27FC236}">
                <a16:creationId xmlns:a16="http://schemas.microsoft.com/office/drawing/2014/main" id="{B4B8944F-7581-67CB-1524-48AEBE4303E6}"/>
              </a:ext>
            </a:extLst>
          </p:cNvPr>
          <p:cNvPicPr>
            <a:picLocks noChangeAspect="1"/>
          </p:cNvPicPr>
          <p:nvPr/>
        </p:nvPicPr>
        <p:blipFill>
          <a:blip r:embed="rId3"/>
          <a:stretch>
            <a:fillRect/>
          </a:stretch>
        </p:blipFill>
        <p:spPr>
          <a:xfrm>
            <a:off x="391886" y="3312635"/>
            <a:ext cx="7861135" cy="2559005"/>
          </a:xfrm>
          <a:prstGeom prst="rect">
            <a:avLst/>
          </a:prstGeom>
        </p:spPr>
      </p:pic>
    </p:spTree>
    <p:extLst>
      <p:ext uri="{BB962C8B-B14F-4D97-AF65-F5344CB8AC3E}">
        <p14:creationId xmlns:p14="http://schemas.microsoft.com/office/powerpoint/2010/main" val="28565151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42: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vemos que nos pide añadirlo, no añadimos nada de momento.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13B177A7-9146-4D0B-5BBE-B6AF6288318E}"/>
              </a:ext>
            </a:extLst>
          </p:cNvPr>
          <p:cNvPicPr>
            <a:picLocks noChangeAspect="1"/>
          </p:cNvPicPr>
          <p:nvPr/>
        </p:nvPicPr>
        <p:blipFill>
          <a:blip r:embed="rId3"/>
          <a:stretch>
            <a:fillRect/>
          </a:stretch>
        </p:blipFill>
        <p:spPr>
          <a:xfrm>
            <a:off x="5226867" y="1788531"/>
            <a:ext cx="5190762" cy="3075981"/>
          </a:xfrm>
          <a:prstGeom prst="rect">
            <a:avLst/>
          </a:prstGeom>
        </p:spPr>
      </p:pic>
    </p:spTree>
    <p:extLst>
      <p:ext uri="{BB962C8B-B14F-4D97-AF65-F5344CB8AC3E}">
        <p14:creationId xmlns:p14="http://schemas.microsoft.com/office/powerpoint/2010/main" val="20340391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1262846"/>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43: </a:t>
            </a:r>
            <a:r>
              <a:rPr lang="es-CO" sz="1800" dirty="0">
                <a:effectLst/>
                <a:latin typeface="Arial" panose="020B0604020202020204" pitchFamily="34" charset="0"/>
                <a:ea typeface="Calibri" panose="020F0502020204030204" pitchFamily="34" charset="0"/>
                <a:cs typeface="Times New Roman" panose="02020603050405020304" pitchFamily="18" charset="0"/>
              </a:rPr>
              <a:t>Volvemos al archivo del código y buscamos en (línea 6) la donde dice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client_email</a:t>
            </a:r>
            <a:r>
              <a:rPr lang="es-CO" sz="1800" dirty="0">
                <a:effectLst/>
                <a:latin typeface="Arial" panose="020B0604020202020204" pitchFamily="34" charset="0"/>
                <a:ea typeface="Calibri" panose="020F0502020204030204" pitchFamily="34" charset="0"/>
                <a:cs typeface="Times New Roman" panose="02020603050405020304" pitchFamily="18" charset="0"/>
              </a:rPr>
              <a:t>” y copiamos lo que dice entre las “” quitando las comillas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a:extLst>
              <a:ext uri="{FF2B5EF4-FFF2-40B4-BE49-F238E27FC236}">
                <a16:creationId xmlns:a16="http://schemas.microsoft.com/office/drawing/2014/main" id="{B19E4B20-0DAC-7C25-425B-6CE4B3646997}"/>
              </a:ext>
            </a:extLst>
          </p:cNvPr>
          <p:cNvPicPr>
            <a:picLocks noChangeAspect="1"/>
          </p:cNvPicPr>
          <p:nvPr/>
        </p:nvPicPr>
        <p:blipFill>
          <a:blip r:embed="rId3"/>
          <a:stretch>
            <a:fillRect/>
          </a:stretch>
        </p:blipFill>
        <p:spPr>
          <a:xfrm>
            <a:off x="391886" y="3429000"/>
            <a:ext cx="9466613" cy="2088696"/>
          </a:xfrm>
          <a:prstGeom prst="rect">
            <a:avLst/>
          </a:prstGeom>
        </p:spPr>
      </p:pic>
    </p:spTree>
    <p:extLst>
      <p:ext uri="{BB962C8B-B14F-4D97-AF65-F5344CB8AC3E}">
        <p14:creationId xmlns:p14="http://schemas.microsoft.com/office/powerpoint/2010/main" val="18391613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44: </a:t>
            </a:r>
            <a:r>
              <a:rPr lang="es-CO" sz="1800" dirty="0">
                <a:effectLst/>
                <a:latin typeface="Arial" panose="020B0604020202020204" pitchFamily="34" charset="0"/>
                <a:ea typeface="Calibri" panose="020F0502020204030204" pitchFamily="34" charset="0"/>
                <a:cs typeface="Times New Roman" panose="02020603050405020304" pitchFamily="18" charset="0"/>
              </a:rPr>
              <a:t>Lo colocamos en la página y en permisos le damos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C8295436-4DEC-DAFB-4B8A-2CC838CDDD98}"/>
              </a:ext>
            </a:extLst>
          </p:cNvPr>
          <p:cNvPicPr>
            <a:picLocks noChangeAspect="1"/>
          </p:cNvPicPr>
          <p:nvPr/>
        </p:nvPicPr>
        <p:blipFill>
          <a:blip r:embed="rId3"/>
          <a:stretch>
            <a:fillRect/>
          </a:stretch>
        </p:blipFill>
        <p:spPr>
          <a:xfrm>
            <a:off x="3563030" y="2209119"/>
            <a:ext cx="5662613" cy="3407065"/>
          </a:xfrm>
          <a:prstGeom prst="rect">
            <a:avLst/>
          </a:prstGeom>
        </p:spPr>
      </p:pic>
    </p:spTree>
    <p:extLst>
      <p:ext uri="{BB962C8B-B14F-4D97-AF65-F5344CB8AC3E}">
        <p14:creationId xmlns:p14="http://schemas.microsoft.com/office/powerpoint/2010/main" val="30921006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45: </a:t>
            </a:r>
            <a:r>
              <a:rPr lang="es-CO" sz="1800" dirty="0">
                <a:effectLst/>
                <a:latin typeface="Arial" panose="020B0604020202020204" pitchFamily="34" charset="0"/>
                <a:ea typeface="Calibri" panose="020F0502020204030204" pitchFamily="34" charset="0"/>
                <a:cs typeface="Times New Roman" panose="02020603050405020304" pitchFamily="18" charset="0"/>
              </a:rPr>
              <a:t>Vamos a seleccionar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Make</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changes</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to</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events</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10;&#10;Descripción generada automáticamente">
            <a:extLst>
              <a:ext uri="{FF2B5EF4-FFF2-40B4-BE49-F238E27FC236}">
                <a16:creationId xmlns:a16="http://schemas.microsoft.com/office/drawing/2014/main" id="{0E518310-235B-0C3E-8929-CEC4255E0F84}"/>
              </a:ext>
            </a:extLst>
          </p:cNvPr>
          <p:cNvPicPr>
            <a:picLocks noChangeAspect="1"/>
          </p:cNvPicPr>
          <p:nvPr/>
        </p:nvPicPr>
        <p:blipFill>
          <a:blip r:embed="rId3"/>
          <a:stretch>
            <a:fillRect/>
          </a:stretch>
        </p:blipFill>
        <p:spPr>
          <a:xfrm>
            <a:off x="391886" y="2999563"/>
            <a:ext cx="6230283" cy="2494870"/>
          </a:xfrm>
          <a:prstGeom prst="rect">
            <a:avLst/>
          </a:prstGeom>
        </p:spPr>
      </p:pic>
    </p:spTree>
    <p:extLst>
      <p:ext uri="{BB962C8B-B14F-4D97-AF65-F5344CB8AC3E}">
        <p14:creationId xmlns:p14="http://schemas.microsoft.com/office/powerpoint/2010/main" val="1505953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P</a:t>
            </a:r>
            <a:r>
              <a:rPr lang="es-CO" sz="5400" b="1" dirty="0" err="1">
                <a:solidFill>
                  <a:schemeClr val="accent1"/>
                </a:solidFill>
                <a:latin typeface="Work Sans Light" pitchFamily="2" charset="77"/>
              </a:rPr>
              <a:t>roceso</a:t>
            </a:r>
            <a:r>
              <a:rPr lang="es-CO" sz="5400" b="1" dirty="0">
                <a:solidFill>
                  <a:schemeClr val="accent1"/>
                </a:solidFill>
                <a:latin typeface="Work Sans Light" pitchFamily="2" charset="77"/>
              </a:rPr>
              <a:t> instalación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rPr>
              <a:t>VS </a:t>
            </a:r>
            <a:r>
              <a:rPr kumimoji="0" lang="es-CO" sz="5400" b="1" i="0" u="none" strike="noStrike" kern="1200" cap="none" spc="0" normalizeH="0" baseline="0" noProof="0" dirty="0" err="1">
                <a:ln>
                  <a:noFill/>
                </a:ln>
                <a:solidFill>
                  <a:schemeClr val="accent1"/>
                </a:solidFill>
                <a:effectLst/>
                <a:uLnTx/>
                <a:uFillTx/>
                <a:latin typeface="Work Sans Light" pitchFamily="2" charset="77"/>
                <a:ea typeface="+mn-ea"/>
                <a:cs typeface="+mn-cs"/>
              </a:rPr>
              <a:t>Code</a:t>
            </a:r>
            <a:endPar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41599" y="2063460"/>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008914" cy="862800"/>
          </a:xfrm>
          <a:prstGeom prst="rect">
            <a:avLst/>
          </a:prstGeom>
          <a:noFill/>
        </p:spPr>
        <p:txBody>
          <a:bodyPr wrap="square" rtlCol="0">
            <a:spAutoFit/>
          </a:bodyPr>
          <a:lstStyle/>
          <a:p>
            <a:pPr algn="just">
              <a:lnSpc>
                <a:spcPct val="107000"/>
              </a:lnSpc>
              <a:spcAft>
                <a:spcPts val="800"/>
              </a:spcAft>
            </a:pPr>
            <a:r>
              <a:rPr lang="es-CO" sz="2400" b="1" dirty="0">
                <a:effectLst/>
                <a:latin typeface="Arial" panose="020B0604020202020204" pitchFamily="34" charset="0"/>
                <a:ea typeface="Calibri" panose="020F0502020204030204" pitchFamily="34" charset="0"/>
                <a:cs typeface="Times New Roman" panose="02020603050405020304" pitchFamily="18" charset="0"/>
              </a:rPr>
              <a:t>Paso 2: </a:t>
            </a:r>
            <a:r>
              <a:rPr lang="es-CO" sz="2400" dirty="0">
                <a:effectLst/>
                <a:latin typeface="Arial" panose="020B0604020202020204" pitchFamily="34" charset="0"/>
                <a:ea typeface="Calibri" panose="020F0502020204030204" pitchFamily="34" charset="0"/>
                <a:cs typeface="Times New Roman" panose="02020603050405020304" pitchFamily="18" charset="0"/>
              </a:rPr>
              <a:t>Seleccionamos el sistema operativo que tenemos y lo descargamos.</a:t>
            </a: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6C0F7D07-5C0F-FD64-92D9-56897B74122B}"/>
              </a:ext>
            </a:extLst>
          </p:cNvPr>
          <p:cNvPicPr>
            <a:picLocks noChangeAspect="1"/>
          </p:cNvPicPr>
          <p:nvPr/>
        </p:nvPicPr>
        <p:blipFill rotWithShape="1">
          <a:blip r:embed="rId3"/>
          <a:srcRect t="15642" r="2648"/>
          <a:stretch/>
        </p:blipFill>
        <p:spPr>
          <a:xfrm>
            <a:off x="6903285" y="3217956"/>
            <a:ext cx="5288715" cy="2881340"/>
          </a:xfrm>
          <a:prstGeom prst="rect">
            <a:avLst/>
          </a:prstGeom>
          <a:ln>
            <a:solidFill>
              <a:schemeClr val="tx1"/>
            </a:solidFill>
          </a:ln>
        </p:spPr>
      </p:pic>
    </p:spTree>
    <p:extLst>
      <p:ext uri="{BB962C8B-B14F-4D97-AF65-F5344CB8AC3E}">
        <p14:creationId xmlns:p14="http://schemas.microsoft.com/office/powerpoint/2010/main" val="31062586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46: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que lo tenemos preparado le damos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en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Send</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778F5F00-3A54-1FFE-4FC8-E607236961BA}"/>
              </a:ext>
            </a:extLst>
          </p:cNvPr>
          <p:cNvPicPr>
            <a:picLocks noChangeAspect="1"/>
          </p:cNvPicPr>
          <p:nvPr/>
        </p:nvPicPr>
        <p:blipFill>
          <a:blip r:embed="rId3"/>
          <a:stretch>
            <a:fillRect/>
          </a:stretch>
        </p:blipFill>
        <p:spPr>
          <a:xfrm>
            <a:off x="391886" y="2830446"/>
            <a:ext cx="5491162" cy="3137807"/>
          </a:xfrm>
          <a:prstGeom prst="rect">
            <a:avLst/>
          </a:prstGeom>
        </p:spPr>
      </p:pic>
    </p:spTree>
    <p:extLst>
      <p:ext uri="{BB962C8B-B14F-4D97-AF65-F5344CB8AC3E}">
        <p14:creationId xmlns:p14="http://schemas.microsoft.com/office/powerpoint/2010/main" val="12252407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373757"/>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47: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vemos como se agregó.</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8B7521D0-190E-26AC-32E9-2E0F4A06C8EC}"/>
              </a:ext>
            </a:extLst>
          </p:cNvPr>
          <p:cNvPicPr>
            <a:picLocks noChangeAspect="1"/>
          </p:cNvPicPr>
          <p:nvPr/>
        </p:nvPicPr>
        <p:blipFill>
          <a:blip r:embed="rId3"/>
          <a:stretch>
            <a:fillRect/>
          </a:stretch>
        </p:blipFill>
        <p:spPr>
          <a:xfrm>
            <a:off x="202324" y="2834251"/>
            <a:ext cx="7075786" cy="2099198"/>
          </a:xfrm>
          <a:prstGeom prst="rect">
            <a:avLst/>
          </a:prstGeom>
        </p:spPr>
      </p:pic>
    </p:spTree>
    <p:extLst>
      <p:ext uri="{BB962C8B-B14F-4D97-AF65-F5344CB8AC3E}">
        <p14:creationId xmlns:p14="http://schemas.microsoft.com/office/powerpoint/2010/main" val="18011232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1262846"/>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48: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abrir de nuevo la consola en nuestro proyecto y veremos si tenemos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a:t>
            </a:r>
            <a:r>
              <a:rPr lang="es-CO" sz="1800" dirty="0">
                <a:effectLst/>
                <a:latin typeface="Arial" panose="020B0604020202020204" pitchFamily="34" charset="0"/>
                <a:ea typeface="Calibri" panose="020F0502020204030204" pitchFamily="34" charset="0"/>
                <a:cs typeface="Times New Roman" panose="02020603050405020304" pitchFamily="18" charset="0"/>
              </a:rPr>
              <a:t> instalado colocando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a:t>
            </a:r>
            <a:r>
              <a:rPr lang="es-CO" sz="1800" dirty="0">
                <a:effectLst/>
                <a:latin typeface="Arial" panose="020B0604020202020204" pitchFamily="34" charset="0"/>
                <a:ea typeface="Calibri" panose="020F0502020204030204" pitchFamily="34" charset="0"/>
                <a:cs typeface="Times New Roman" panose="02020603050405020304" pitchFamily="18" charset="0"/>
              </a:rPr>
              <a:t> -v”</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a:extLst>
              <a:ext uri="{FF2B5EF4-FFF2-40B4-BE49-F238E27FC236}">
                <a16:creationId xmlns:a16="http://schemas.microsoft.com/office/drawing/2014/main" id="{EF2AC780-C7EA-7C1E-E8B5-7FC3D3F4EF30}"/>
              </a:ext>
            </a:extLst>
          </p:cNvPr>
          <p:cNvPicPr>
            <a:picLocks noChangeAspect="1"/>
          </p:cNvPicPr>
          <p:nvPr/>
        </p:nvPicPr>
        <p:blipFill>
          <a:blip r:embed="rId3"/>
          <a:stretch>
            <a:fillRect/>
          </a:stretch>
        </p:blipFill>
        <p:spPr>
          <a:xfrm>
            <a:off x="391886" y="3403983"/>
            <a:ext cx="6432879" cy="2206399"/>
          </a:xfrm>
          <a:prstGeom prst="rect">
            <a:avLst/>
          </a:prstGeom>
        </p:spPr>
      </p:pic>
    </p:spTree>
    <p:extLst>
      <p:ext uri="{BB962C8B-B14F-4D97-AF65-F5344CB8AC3E}">
        <p14:creationId xmlns:p14="http://schemas.microsoft.com/office/powerpoint/2010/main" val="34174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1559209"/>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49: </a:t>
            </a:r>
            <a:r>
              <a:rPr lang="es-CO" sz="1800" dirty="0">
                <a:effectLst/>
                <a:latin typeface="Arial" panose="020B0604020202020204" pitchFamily="34" charset="0"/>
                <a:ea typeface="Calibri" panose="020F0502020204030204" pitchFamily="34" charset="0"/>
                <a:cs typeface="Times New Roman" panose="02020603050405020304" pitchFamily="18" charset="0"/>
              </a:rPr>
              <a:t>En caso de que este instalado nos saldrá la versión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a:t>
            </a:r>
            <a:r>
              <a:rPr lang="es-CO" sz="1800" dirty="0">
                <a:effectLst/>
                <a:latin typeface="Arial" panose="020B0604020202020204" pitchFamily="34" charset="0"/>
                <a:ea typeface="Calibri" panose="020F0502020204030204" pitchFamily="34" charset="0"/>
                <a:cs typeface="Times New Roman" panose="02020603050405020304" pitchFamily="18" charset="0"/>
              </a:rPr>
              <a:t> que tenemos, también vamos a mirar si tenemos “NPM” instalado colocando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npm</a:t>
            </a:r>
            <a:r>
              <a:rPr lang="es-CO" sz="1800" dirty="0">
                <a:effectLst/>
                <a:latin typeface="Arial" panose="020B0604020202020204" pitchFamily="34" charset="0"/>
                <a:ea typeface="Calibri" panose="020F0502020204030204" pitchFamily="34" charset="0"/>
                <a:cs typeface="Times New Roman" panose="02020603050405020304" pitchFamily="18" charset="0"/>
              </a:rPr>
              <a:t> -v”</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a:extLst>
              <a:ext uri="{FF2B5EF4-FFF2-40B4-BE49-F238E27FC236}">
                <a16:creationId xmlns:a16="http://schemas.microsoft.com/office/drawing/2014/main" id="{5FFE9AB9-C3CC-7907-8171-126DE4BE6063}"/>
              </a:ext>
            </a:extLst>
          </p:cNvPr>
          <p:cNvPicPr>
            <a:picLocks noChangeAspect="1"/>
          </p:cNvPicPr>
          <p:nvPr/>
        </p:nvPicPr>
        <p:blipFill>
          <a:blip r:embed="rId3"/>
          <a:stretch>
            <a:fillRect/>
          </a:stretch>
        </p:blipFill>
        <p:spPr>
          <a:xfrm>
            <a:off x="5293861" y="1788531"/>
            <a:ext cx="5543075" cy="2452901"/>
          </a:xfrm>
          <a:prstGeom prst="rect">
            <a:avLst/>
          </a:prstGeom>
        </p:spPr>
      </p:pic>
    </p:spTree>
    <p:extLst>
      <p:ext uri="{BB962C8B-B14F-4D97-AF65-F5344CB8AC3E}">
        <p14:creationId xmlns:p14="http://schemas.microsoft.com/office/powerpoint/2010/main" val="21265569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50: </a:t>
            </a:r>
            <a:r>
              <a:rPr lang="es-CO" sz="1800" dirty="0">
                <a:effectLst/>
                <a:latin typeface="Arial" panose="020B0604020202020204" pitchFamily="34" charset="0"/>
                <a:ea typeface="Calibri" panose="020F0502020204030204" pitchFamily="34" charset="0"/>
                <a:cs typeface="Times New Roman" panose="02020603050405020304" pitchFamily="18" charset="0"/>
              </a:rPr>
              <a:t>Y si está instalado nos sale la versión y vamos a abrir el código una vez más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Texto&#10;&#10;Descripción generada automáticamente">
            <a:extLst>
              <a:ext uri="{FF2B5EF4-FFF2-40B4-BE49-F238E27FC236}">
                <a16:creationId xmlns:a16="http://schemas.microsoft.com/office/drawing/2014/main" id="{FDCE47AB-8D55-7CA2-EF54-36C8A69700AE}"/>
              </a:ext>
            </a:extLst>
          </p:cNvPr>
          <p:cNvPicPr>
            <a:picLocks noChangeAspect="1"/>
          </p:cNvPicPr>
          <p:nvPr/>
        </p:nvPicPr>
        <p:blipFill>
          <a:blip r:embed="rId3"/>
          <a:stretch>
            <a:fillRect/>
          </a:stretch>
        </p:blipFill>
        <p:spPr>
          <a:xfrm>
            <a:off x="1909065" y="2606201"/>
            <a:ext cx="6200969" cy="2993571"/>
          </a:xfrm>
          <a:prstGeom prst="rect">
            <a:avLst/>
          </a:prstGeom>
        </p:spPr>
      </p:pic>
    </p:spTree>
    <p:extLst>
      <p:ext uri="{BB962C8B-B14F-4D97-AF65-F5344CB8AC3E}">
        <p14:creationId xmlns:p14="http://schemas.microsoft.com/office/powerpoint/2010/main" val="9950351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51: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en nuestro proyecto arriba vamos a seleccionar “Terminal”</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884D2E9D-CED7-DB6A-2284-FEC5616D9D13}"/>
              </a:ext>
            </a:extLst>
          </p:cNvPr>
          <p:cNvPicPr>
            <a:picLocks noChangeAspect="1"/>
          </p:cNvPicPr>
          <p:nvPr/>
        </p:nvPicPr>
        <p:blipFill>
          <a:blip r:embed="rId3"/>
          <a:stretch>
            <a:fillRect/>
          </a:stretch>
        </p:blipFill>
        <p:spPr>
          <a:xfrm>
            <a:off x="391886" y="2745921"/>
            <a:ext cx="6272334" cy="2675164"/>
          </a:xfrm>
          <a:prstGeom prst="rect">
            <a:avLst/>
          </a:prstGeom>
        </p:spPr>
      </p:pic>
    </p:spTree>
    <p:extLst>
      <p:ext uri="{BB962C8B-B14F-4D97-AF65-F5344CB8AC3E}">
        <p14:creationId xmlns:p14="http://schemas.microsoft.com/office/powerpoint/2010/main" val="6537869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52: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seleccionamos “New Terminal” para abrir la terminal</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Aplicación&#10;&#10;Descripción generada automáticamente">
            <a:extLst>
              <a:ext uri="{FF2B5EF4-FFF2-40B4-BE49-F238E27FC236}">
                <a16:creationId xmlns:a16="http://schemas.microsoft.com/office/drawing/2014/main" id="{62806AE3-DD52-A993-F718-98AFACBB443E}"/>
              </a:ext>
            </a:extLst>
          </p:cNvPr>
          <p:cNvPicPr>
            <a:picLocks noChangeAspect="1"/>
          </p:cNvPicPr>
          <p:nvPr/>
        </p:nvPicPr>
        <p:blipFill>
          <a:blip r:embed="rId3"/>
          <a:stretch>
            <a:fillRect/>
          </a:stretch>
        </p:blipFill>
        <p:spPr>
          <a:xfrm>
            <a:off x="5456464" y="1788531"/>
            <a:ext cx="4536621" cy="3046984"/>
          </a:xfrm>
          <a:prstGeom prst="rect">
            <a:avLst/>
          </a:prstGeom>
        </p:spPr>
      </p:pic>
    </p:spTree>
    <p:extLst>
      <p:ext uri="{BB962C8B-B14F-4D97-AF65-F5344CB8AC3E}">
        <p14:creationId xmlns:p14="http://schemas.microsoft.com/office/powerpoint/2010/main" val="39939740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53: </a:t>
            </a:r>
            <a:r>
              <a:rPr lang="es-CO" sz="1800" dirty="0">
                <a:effectLst/>
                <a:latin typeface="Arial" panose="020B0604020202020204" pitchFamily="34" charset="0"/>
                <a:ea typeface="Calibri" panose="020F0502020204030204" pitchFamily="34" charset="0"/>
                <a:cs typeface="Times New Roman" panose="02020603050405020304" pitchFamily="18" charset="0"/>
              </a:rPr>
              <a:t>Gracias a que tenemos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js</a:t>
            </a:r>
            <a:r>
              <a:rPr lang="es-CO" sz="1800" dirty="0">
                <a:effectLst/>
                <a:latin typeface="Arial" panose="020B0604020202020204" pitchFamily="34" charset="0"/>
                <a:ea typeface="Calibri" panose="020F0502020204030204" pitchFamily="34" charset="0"/>
                <a:cs typeface="Times New Roman" panose="02020603050405020304" pitchFamily="18" charset="0"/>
              </a:rPr>
              <a:t> y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npm</a:t>
            </a:r>
            <a:r>
              <a:rPr lang="es-CO" sz="1800" dirty="0">
                <a:effectLst/>
                <a:latin typeface="Arial" panose="020B0604020202020204" pitchFamily="34" charset="0"/>
                <a:ea typeface="Calibri" panose="020F0502020204030204" pitchFamily="34" charset="0"/>
                <a:cs typeface="Times New Roman" panose="02020603050405020304" pitchFamily="18" charset="0"/>
              </a:rPr>
              <a:t> instalados vamos a colocar en la termina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npm</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init</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4391510E-3423-D6A1-B3A0-376CE958D70D}"/>
              </a:ext>
            </a:extLst>
          </p:cNvPr>
          <p:cNvPicPr>
            <a:picLocks noChangeAspect="1"/>
          </p:cNvPicPr>
          <p:nvPr/>
        </p:nvPicPr>
        <p:blipFill rotWithShape="1">
          <a:blip r:embed="rId3"/>
          <a:srcRect r="10759" b="19663"/>
          <a:stretch/>
        </p:blipFill>
        <p:spPr bwMode="auto">
          <a:xfrm>
            <a:off x="391886" y="3295926"/>
            <a:ext cx="7659729" cy="22631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32630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1262846"/>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54: </a:t>
            </a:r>
            <a:r>
              <a:rPr lang="es-CO" sz="1800" dirty="0">
                <a:effectLst/>
                <a:latin typeface="Arial" panose="020B0604020202020204" pitchFamily="34" charset="0"/>
                <a:ea typeface="Calibri" panose="020F0502020204030204" pitchFamily="34" charset="0"/>
                <a:cs typeface="Times New Roman" panose="02020603050405020304" pitchFamily="18" charset="0"/>
              </a:rPr>
              <a:t>Comenzará a crear los archivos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json</a:t>
            </a:r>
            <a:r>
              <a:rPr lang="es-CO" sz="1800" dirty="0">
                <a:effectLst/>
                <a:latin typeface="Arial" panose="020B0604020202020204" pitchFamily="34" charset="0"/>
                <a:ea typeface="Calibri" panose="020F0502020204030204" pitchFamily="34" charset="0"/>
                <a:cs typeface="Times New Roman" panose="02020603050405020304" pitchFamily="18" charset="0"/>
              </a:rPr>
              <a:t> y nos pedirá información vamos a dar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enter</a:t>
            </a:r>
            <a:r>
              <a:rPr lang="es-CO" sz="1800" dirty="0">
                <a:effectLst/>
                <a:latin typeface="Arial" panose="020B0604020202020204" pitchFamily="34" charset="0"/>
                <a:ea typeface="Calibri" panose="020F0502020204030204" pitchFamily="34" charset="0"/>
                <a:cs typeface="Times New Roman" panose="02020603050405020304" pitchFamily="18" charset="0"/>
              </a:rPr>
              <a:t> a todo excepto a el autor </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C61C7126-5327-2EFB-9142-AF036D870E75}"/>
              </a:ext>
            </a:extLst>
          </p:cNvPr>
          <p:cNvPicPr>
            <a:picLocks noChangeAspect="1"/>
          </p:cNvPicPr>
          <p:nvPr/>
        </p:nvPicPr>
        <p:blipFill>
          <a:blip r:embed="rId3"/>
          <a:stretch>
            <a:fillRect/>
          </a:stretch>
        </p:blipFill>
        <p:spPr>
          <a:xfrm>
            <a:off x="4864915" y="1788531"/>
            <a:ext cx="6614069" cy="3154390"/>
          </a:xfrm>
          <a:prstGeom prst="rect">
            <a:avLst/>
          </a:prstGeom>
        </p:spPr>
      </p:pic>
    </p:spTree>
    <p:extLst>
      <p:ext uri="{BB962C8B-B14F-4D97-AF65-F5344CB8AC3E}">
        <p14:creationId xmlns:p14="http://schemas.microsoft.com/office/powerpoint/2010/main" val="4688196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55: </a:t>
            </a:r>
            <a:r>
              <a:rPr lang="es-CO" sz="1800" dirty="0">
                <a:effectLst/>
                <a:latin typeface="Arial" panose="020B0604020202020204" pitchFamily="34" charset="0"/>
                <a:ea typeface="Calibri" panose="020F0502020204030204" pitchFamily="34" charset="0"/>
                <a:cs typeface="Times New Roman" panose="02020603050405020304" pitchFamily="18" charset="0"/>
              </a:rPr>
              <a:t>En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Author</a:t>
            </a:r>
            <a:r>
              <a:rPr lang="es-CO" sz="1800" dirty="0">
                <a:effectLst/>
                <a:latin typeface="Arial" panose="020B0604020202020204" pitchFamily="34" charset="0"/>
                <a:ea typeface="Calibri" panose="020F0502020204030204" pitchFamily="34" charset="0"/>
                <a:cs typeface="Times New Roman" panose="02020603050405020304" pitchFamily="18" charset="0"/>
              </a:rPr>
              <a:t> vamos a colocar nuestro nombre y daremos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enter</a:t>
            </a:r>
            <a:r>
              <a:rPr lang="es-CO" sz="1800" dirty="0">
                <a:effectLst/>
                <a:latin typeface="Arial" panose="020B0604020202020204" pitchFamily="34" charset="0"/>
                <a:ea typeface="Calibri" panose="020F0502020204030204" pitchFamily="34" charset="0"/>
                <a:cs typeface="Times New Roman" panose="02020603050405020304" pitchFamily="18" charset="0"/>
              </a:rPr>
              <a:t> de nuevo hasta que se termine de instalar.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A33EF93A-B3F4-99DD-F51F-120D901927CF}"/>
              </a:ext>
            </a:extLst>
          </p:cNvPr>
          <p:cNvPicPr>
            <a:picLocks noChangeAspect="1"/>
          </p:cNvPicPr>
          <p:nvPr/>
        </p:nvPicPr>
        <p:blipFill>
          <a:blip r:embed="rId3"/>
          <a:stretch>
            <a:fillRect/>
          </a:stretch>
        </p:blipFill>
        <p:spPr>
          <a:xfrm>
            <a:off x="5203053" y="1788531"/>
            <a:ext cx="6262501" cy="2914098"/>
          </a:xfrm>
          <a:prstGeom prst="rect">
            <a:avLst/>
          </a:prstGeom>
        </p:spPr>
      </p:pic>
    </p:spTree>
    <p:extLst>
      <p:ext uri="{BB962C8B-B14F-4D97-AF65-F5344CB8AC3E}">
        <p14:creationId xmlns:p14="http://schemas.microsoft.com/office/powerpoint/2010/main" val="1036228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P</a:t>
            </a:r>
            <a:r>
              <a:rPr lang="es-CO" sz="5400" b="1" dirty="0" err="1">
                <a:solidFill>
                  <a:schemeClr val="accent1"/>
                </a:solidFill>
                <a:latin typeface="Work Sans Light" pitchFamily="2" charset="77"/>
              </a:rPr>
              <a:t>roceso</a:t>
            </a:r>
            <a:r>
              <a:rPr lang="es-CO" sz="5400" b="1" dirty="0">
                <a:solidFill>
                  <a:schemeClr val="accent1"/>
                </a:solidFill>
                <a:latin typeface="Work Sans Light" pitchFamily="2" charset="77"/>
              </a:rPr>
              <a:t> instalación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rPr>
              <a:t>VS </a:t>
            </a:r>
            <a:r>
              <a:rPr kumimoji="0" lang="es-CO" sz="5400" b="1" i="0" u="none" strike="noStrike" kern="1200" cap="none" spc="0" normalizeH="0" baseline="0" noProof="0" dirty="0" err="1">
                <a:ln>
                  <a:noFill/>
                </a:ln>
                <a:solidFill>
                  <a:schemeClr val="accent1"/>
                </a:solidFill>
                <a:effectLst/>
                <a:uLnTx/>
                <a:uFillTx/>
                <a:latin typeface="Work Sans Light" pitchFamily="2" charset="77"/>
                <a:ea typeface="+mn-ea"/>
                <a:cs typeface="+mn-cs"/>
              </a:rPr>
              <a:t>Code</a:t>
            </a:r>
            <a:endPar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41599" y="2063460"/>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400800" cy="1362937"/>
          </a:xfrm>
          <a:prstGeom prst="rect">
            <a:avLst/>
          </a:prstGeom>
          <a:noFill/>
        </p:spPr>
        <p:txBody>
          <a:bodyPr wrap="square" rtlCol="0">
            <a:spAutoFit/>
          </a:bodyPr>
          <a:lstStyle/>
          <a:p>
            <a:pPr algn="just">
              <a:lnSpc>
                <a:spcPct val="107000"/>
              </a:lnSpc>
              <a:spcAft>
                <a:spcPts val="800"/>
              </a:spcAft>
            </a:pPr>
            <a:r>
              <a:rPr lang="es-CO" sz="2400" b="1" dirty="0">
                <a:effectLst/>
                <a:latin typeface="Arial" panose="020B0604020202020204" pitchFamily="34" charset="0"/>
                <a:ea typeface="Calibri" panose="020F0502020204030204" pitchFamily="34" charset="0"/>
                <a:cs typeface="Times New Roman" panose="02020603050405020304" pitchFamily="18" charset="0"/>
              </a:rPr>
              <a:t>Paso </a:t>
            </a:r>
            <a:r>
              <a:rPr lang="es-CO" sz="2400" b="1" dirty="0">
                <a:latin typeface="Arial" panose="020B0604020202020204" pitchFamily="34" charset="0"/>
                <a:ea typeface="Calibri" panose="020F0502020204030204" pitchFamily="34" charset="0"/>
                <a:cs typeface="Times New Roman" panose="02020603050405020304" pitchFamily="18" charset="0"/>
              </a:rPr>
              <a:t>3</a:t>
            </a:r>
            <a:r>
              <a:rPr lang="es-CO" sz="2400" b="1" dirty="0">
                <a:effectLst/>
                <a:latin typeface="Arial" panose="020B0604020202020204" pitchFamily="34" charset="0"/>
                <a:ea typeface="Calibri" panose="020F0502020204030204" pitchFamily="34" charset="0"/>
                <a:cs typeface="Times New Roman" panose="02020603050405020304" pitchFamily="18" charset="0"/>
              </a:rPr>
              <a:t>: </a:t>
            </a:r>
            <a:r>
              <a:rPr lang="es-CO" sz="2400" dirty="0">
                <a:effectLst/>
                <a:latin typeface="Arial" panose="020B0604020202020204" pitchFamily="34" charset="0"/>
                <a:ea typeface="Calibri" panose="020F0502020204030204" pitchFamily="34" charset="0"/>
                <a:cs typeface="Times New Roman" panose="02020603050405020304" pitchFamily="18" charset="0"/>
              </a:rPr>
              <a:t>Al darle clic nos descargará un .exe, al cual le daremos clic encima.</a:t>
            </a:r>
          </a:p>
          <a:p>
            <a:pPr algn="just">
              <a:lnSpc>
                <a:spcPct val="107000"/>
              </a:lnSpc>
              <a:spcAft>
                <a:spcPts val="800"/>
              </a:spcAft>
            </a:pP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CuadroTexto 1">
            <a:extLst>
              <a:ext uri="{FF2B5EF4-FFF2-40B4-BE49-F238E27FC236}">
                <a16:creationId xmlns:a16="http://schemas.microsoft.com/office/drawing/2014/main" id="{B6F5A3F9-49B1-B02F-3A4F-73469B97B422}"/>
              </a:ext>
            </a:extLst>
          </p:cNvPr>
          <p:cNvSpPr txBox="1"/>
          <p:nvPr/>
        </p:nvSpPr>
        <p:spPr>
          <a:xfrm>
            <a:off x="391886" y="4189292"/>
            <a:ext cx="6008914" cy="1362937"/>
          </a:xfrm>
          <a:prstGeom prst="rect">
            <a:avLst/>
          </a:prstGeom>
          <a:noFill/>
        </p:spPr>
        <p:txBody>
          <a:bodyPr wrap="square" rtlCol="0">
            <a:spAutoFit/>
          </a:bodyPr>
          <a:lstStyle/>
          <a:p>
            <a:pPr algn="just">
              <a:lnSpc>
                <a:spcPct val="107000"/>
              </a:lnSpc>
              <a:spcAft>
                <a:spcPts val="800"/>
              </a:spcAft>
            </a:pPr>
            <a:r>
              <a:rPr lang="es-CO" sz="2400" b="1" dirty="0">
                <a:effectLst/>
                <a:latin typeface="Arial" panose="020B0604020202020204" pitchFamily="34" charset="0"/>
                <a:ea typeface="Calibri" panose="020F0502020204030204" pitchFamily="34" charset="0"/>
                <a:cs typeface="Times New Roman" panose="02020603050405020304" pitchFamily="18" charset="0"/>
              </a:rPr>
              <a:t>Paso 4: </a:t>
            </a:r>
            <a:r>
              <a:rPr lang="es-CO" sz="2400" dirty="0">
                <a:effectLst/>
                <a:latin typeface="Arial" panose="020B0604020202020204" pitchFamily="34" charset="0"/>
                <a:ea typeface="Calibri" panose="020F0502020204030204" pitchFamily="34" charset="0"/>
                <a:cs typeface="Times New Roman" panose="02020603050405020304" pitchFamily="18" charset="0"/>
              </a:rPr>
              <a:t>Lee y acepta el acuerdo de licencia. Haz clic en Next para continuar.</a:t>
            </a: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n 6">
            <a:extLst>
              <a:ext uri="{FF2B5EF4-FFF2-40B4-BE49-F238E27FC236}">
                <a16:creationId xmlns:a16="http://schemas.microsoft.com/office/drawing/2014/main" id="{956F2AD8-B434-95AE-804E-603B1CC0FD2F}"/>
              </a:ext>
            </a:extLst>
          </p:cNvPr>
          <p:cNvPicPr>
            <a:picLocks noChangeAspect="1"/>
          </p:cNvPicPr>
          <p:nvPr/>
        </p:nvPicPr>
        <p:blipFill>
          <a:blip r:embed="rId3"/>
          <a:stretch>
            <a:fillRect/>
          </a:stretch>
        </p:blipFill>
        <p:spPr>
          <a:xfrm>
            <a:off x="7130853" y="3429000"/>
            <a:ext cx="4348133" cy="3332112"/>
          </a:xfrm>
          <a:prstGeom prst="rect">
            <a:avLst/>
          </a:prstGeom>
        </p:spPr>
      </p:pic>
      <p:pic>
        <p:nvPicPr>
          <p:cNvPr id="8" name="Imagen 7">
            <a:extLst>
              <a:ext uri="{FF2B5EF4-FFF2-40B4-BE49-F238E27FC236}">
                <a16:creationId xmlns:a16="http://schemas.microsoft.com/office/drawing/2014/main" id="{F5A5A5B3-2712-A7F4-6018-09798089C489}"/>
              </a:ext>
            </a:extLst>
          </p:cNvPr>
          <p:cNvPicPr>
            <a:picLocks noChangeAspect="1"/>
          </p:cNvPicPr>
          <p:nvPr/>
        </p:nvPicPr>
        <p:blipFill rotWithShape="1">
          <a:blip r:embed="rId4"/>
          <a:srcRect r="82287"/>
          <a:stretch/>
        </p:blipFill>
        <p:spPr bwMode="auto">
          <a:xfrm>
            <a:off x="7327338" y="2433126"/>
            <a:ext cx="2424306" cy="5715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302718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56: </a:t>
            </a:r>
            <a:r>
              <a:rPr lang="es-CO" sz="1800" dirty="0">
                <a:effectLst/>
                <a:latin typeface="Arial" panose="020B0604020202020204" pitchFamily="34" charset="0"/>
                <a:ea typeface="Calibri" panose="020F0502020204030204" pitchFamily="34" charset="0"/>
                <a:cs typeface="Times New Roman" panose="02020603050405020304" pitchFamily="18" charset="0"/>
              </a:rPr>
              <a:t>Nos mostrará los datos sobre el archivo y luego nos dirá si está bien, escribiremos “yes”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BD45669C-33BD-6DD8-3526-E1DFC3A48BEB}"/>
              </a:ext>
            </a:extLst>
          </p:cNvPr>
          <p:cNvPicPr>
            <a:picLocks noChangeAspect="1"/>
          </p:cNvPicPr>
          <p:nvPr/>
        </p:nvPicPr>
        <p:blipFill>
          <a:blip r:embed="rId3"/>
          <a:stretch>
            <a:fillRect/>
          </a:stretch>
        </p:blipFill>
        <p:spPr>
          <a:xfrm>
            <a:off x="4907778" y="1850748"/>
            <a:ext cx="6267839" cy="3314020"/>
          </a:xfrm>
          <a:prstGeom prst="rect">
            <a:avLst/>
          </a:prstGeom>
        </p:spPr>
      </p:pic>
    </p:spTree>
    <p:extLst>
      <p:ext uri="{BB962C8B-B14F-4D97-AF65-F5344CB8AC3E}">
        <p14:creationId xmlns:p14="http://schemas.microsoft.com/office/powerpoint/2010/main" val="2963292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57: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si se instalo correctamente vamos a ver que se creo un archivo llamado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package.json</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Interfaz de usuario gráfica, Texto, Aplicación&#10;&#10;Descripción generada automáticamente">
            <a:extLst>
              <a:ext uri="{FF2B5EF4-FFF2-40B4-BE49-F238E27FC236}">
                <a16:creationId xmlns:a16="http://schemas.microsoft.com/office/drawing/2014/main" id="{EB26F084-20F7-1CF2-2F4E-3B247F5F30D0}"/>
              </a:ext>
            </a:extLst>
          </p:cNvPr>
          <p:cNvPicPr>
            <a:picLocks noChangeAspect="1"/>
          </p:cNvPicPr>
          <p:nvPr/>
        </p:nvPicPr>
        <p:blipFill rotWithShape="1">
          <a:blip r:embed="rId3"/>
          <a:srcRect b="22862"/>
          <a:stretch/>
        </p:blipFill>
        <p:spPr bwMode="auto">
          <a:xfrm>
            <a:off x="5343525" y="1970653"/>
            <a:ext cx="4616904" cy="31821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10338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58: </a:t>
            </a:r>
            <a:r>
              <a:rPr lang="es-CO" sz="1800" dirty="0">
                <a:effectLst/>
                <a:latin typeface="Arial" panose="020B0604020202020204" pitchFamily="34" charset="0"/>
                <a:ea typeface="Calibri" panose="020F0502020204030204" pitchFamily="34" charset="0"/>
                <a:cs typeface="Times New Roman" panose="02020603050405020304" pitchFamily="18" charset="0"/>
              </a:rPr>
              <a:t>Limpiaremos la terminal con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clear</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3D7C1D34-D4D0-A882-CC9A-B0DE17F8349C}"/>
              </a:ext>
            </a:extLst>
          </p:cNvPr>
          <p:cNvPicPr>
            <a:picLocks noChangeAspect="1"/>
          </p:cNvPicPr>
          <p:nvPr/>
        </p:nvPicPr>
        <p:blipFill>
          <a:blip r:embed="rId3"/>
          <a:stretch>
            <a:fillRect/>
          </a:stretch>
        </p:blipFill>
        <p:spPr>
          <a:xfrm>
            <a:off x="1909065" y="2426311"/>
            <a:ext cx="6272459" cy="3184071"/>
          </a:xfrm>
          <a:prstGeom prst="rect">
            <a:avLst/>
          </a:prstGeom>
        </p:spPr>
      </p:pic>
    </p:spTree>
    <p:extLst>
      <p:ext uri="{BB962C8B-B14F-4D97-AF65-F5344CB8AC3E}">
        <p14:creationId xmlns:p14="http://schemas.microsoft.com/office/powerpoint/2010/main" val="4608432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4819204"/>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59: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instalar la biblioteca de Google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apis</a:t>
            </a:r>
            <a:r>
              <a:rPr lang="es-CO" sz="1800" dirty="0">
                <a:effectLst/>
                <a:latin typeface="Arial" panose="020B0604020202020204" pitchFamily="34" charset="0"/>
                <a:ea typeface="Calibri" panose="020F0502020204030204" pitchFamily="34" charset="0"/>
                <a:cs typeface="Times New Roman" panose="02020603050405020304" pitchFamily="18" charset="0"/>
              </a:rPr>
              <a:t> y también vamos a instalar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dotenv</a:t>
            </a:r>
            <a:r>
              <a:rPr lang="es-CO" sz="1800" dirty="0">
                <a:effectLst/>
                <a:latin typeface="Arial" panose="020B0604020202020204" pitchFamily="34" charset="0"/>
                <a:ea typeface="Calibri" panose="020F0502020204030204" pitchFamily="34" charset="0"/>
                <a:cs typeface="Times New Roman" panose="02020603050405020304" pitchFamily="18" charset="0"/>
              </a:rPr>
              <a:t>” el cual es una biblioteca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node</a:t>
            </a:r>
            <a:r>
              <a:rPr lang="es-CO" sz="1800" dirty="0">
                <a:effectLst/>
                <a:latin typeface="Arial" panose="020B0604020202020204" pitchFamily="34" charset="0"/>
                <a:ea typeface="Calibri" panose="020F0502020204030204" pitchFamily="34" charset="0"/>
                <a:cs typeface="Times New Roman" panose="02020603050405020304" pitchFamily="18" charset="0"/>
              </a:rPr>
              <a:t>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js</a:t>
            </a:r>
            <a:r>
              <a:rPr lang="es-CO" sz="1800" dirty="0">
                <a:effectLst/>
                <a:latin typeface="Arial" panose="020B0604020202020204" pitchFamily="34" charset="0"/>
                <a:ea typeface="Calibri" panose="020F0502020204030204" pitchFamily="34" charset="0"/>
                <a:cs typeface="Times New Roman" panose="02020603050405020304" pitchFamily="18" charset="0"/>
              </a:rPr>
              <a:t> que sirve para cargar variables de entorno desde un archivo llamado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env</a:t>
            </a:r>
            <a:r>
              <a:rPr lang="es-CO" sz="1800" dirty="0">
                <a:effectLst/>
                <a:latin typeface="Arial" panose="020B0604020202020204" pitchFamily="34" charset="0"/>
                <a:ea typeface="Calibri" panose="020F0502020204030204" pitchFamily="34" charset="0"/>
                <a:cs typeface="Times New Roman" panose="02020603050405020304" pitchFamily="18" charset="0"/>
              </a:rPr>
              <a:t>” que crearemos más adelante. Y si tienes una versión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npm</a:t>
            </a:r>
            <a:r>
              <a:rPr lang="es-CO" sz="1800" dirty="0">
                <a:effectLst/>
                <a:latin typeface="Arial" panose="020B0604020202020204" pitchFamily="34" charset="0"/>
                <a:ea typeface="Calibri" panose="020F0502020204030204" pitchFamily="34" charset="0"/>
                <a:cs typeface="Times New Roman" panose="02020603050405020304" pitchFamily="18" charset="0"/>
              </a:rPr>
              <a:t> superior a 5.0.0 no es necesario colocar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save</a:t>
            </a:r>
            <a:r>
              <a:rPr lang="es-CO" sz="1800" dirty="0">
                <a:effectLst/>
                <a:latin typeface="Arial" panose="020B0604020202020204" pitchFamily="34" charset="0"/>
                <a:ea typeface="Calibri" panose="020F0502020204030204" pitchFamily="34" charset="0"/>
                <a:cs typeface="Times New Roman" panose="02020603050405020304" pitchFamily="18" charset="0"/>
              </a:rPr>
              <a:t> el cual sirve para que personas que clonen el proyecto o trabajen en el puedan instalar las dependencias fácilmente sin embargo luego de la versión 5.0.0 no es necesario ya que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npm</a:t>
            </a:r>
            <a:r>
              <a:rPr lang="es-CO" sz="1800" dirty="0">
                <a:effectLst/>
                <a:latin typeface="Arial" panose="020B0604020202020204" pitchFamily="34" charset="0"/>
                <a:ea typeface="Calibri" panose="020F0502020204030204" pitchFamily="34" charset="0"/>
                <a:cs typeface="Times New Roman" panose="02020603050405020304" pitchFamily="18" charset="0"/>
              </a:rPr>
              <a:t> guarda automáticamente las dependencias en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package.json</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con confianza media">
            <a:extLst>
              <a:ext uri="{FF2B5EF4-FFF2-40B4-BE49-F238E27FC236}">
                <a16:creationId xmlns:a16="http://schemas.microsoft.com/office/drawing/2014/main" id="{B7529E01-3AD5-2A9F-E75B-1166E98CE42D}"/>
              </a:ext>
            </a:extLst>
          </p:cNvPr>
          <p:cNvPicPr>
            <a:picLocks noChangeAspect="1"/>
          </p:cNvPicPr>
          <p:nvPr/>
        </p:nvPicPr>
        <p:blipFill>
          <a:blip r:embed="rId3"/>
          <a:stretch>
            <a:fillRect/>
          </a:stretch>
        </p:blipFill>
        <p:spPr>
          <a:xfrm>
            <a:off x="4991100" y="2503644"/>
            <a:ext cx="6809014" cy="1392862"/>
          </a:xfrm>
          <a:prstGeom prst="rect">
            <a:avLst/>
          </a:prstGeom>
        </p:spPr>
      </p:pic>
    </p:spTree>
    <p:extLst>
      <p:ext uri="{BB962C8B-B14F-4D97-AF65-F5344CB8AC3E}">
        <p14:creationId xmlns:p14="http://schemas.microsoft.com/office/powerpoint/2010/main" val="8718582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60: </a:t>
            </a:r>
            <a:r>
              <a:rPr lang="es-CO" sz="1800" dirty="0">
                <a:effectLst/>
                <a:latin typeface="Arial" panose="020B0604020202020204" pitchFamily="34" charset="0"/>
                <a:ea typeface="Calibri" panose="020F0502020204030204" pitchFamily="34" charset="0"/>
                <a:cs typeface="Times New Roman" panose="02020603050405020304" pitchFamily="18" charset="0"/>
              </a:rPr>
              <a:t>Veremos si se instaló correctamente.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5EEA74BF-5F58-1070-1263-DF6AE0109D08}"/>
              </a:ext>
            </a:extLst>
          </p:cNvPr>
          <p:cNvPicPr>
            <a:picLocks noChangeAspect="1"/>
          </p:cNvPicPr>
          <p:nvPr/>
        </p:nvPicPr>
        <p:blipFill>
          <a:blip r:embed="rId3"/>
          <a:stretch>
            <a:fillRect/>
          </a:stretch>
        </p:blipFill>
        <p:spPr>
          <a:xfrm>
            <a:off x="2555421" y="2610007"/>
            <a:ext cx="7177474" cy="3000375"/>
          </a:xfrm>
          <a:prstGeom prst="rect">
            <a:avLst/>
          </a:prstGeom>
        </p:spPr>
      </p:pic>
    </p:spTree>
    <p:extLst>
      <p:ext uri="{BB962C8B-B14F-4D97-AF65-F5344CB8AC3E}">
        <p14:creationId xmlns:p14="http://schemas.microsoft.com/office/powerpoint/2010/main" val="34819877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61: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crear un nuevo archivo en nuestra carpeta raíz y lo vamos a llamar “google_calendar.js”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Captura de pantalla de un celular&#10;&#10;Descripción generada automáticamente">
            <a:extLst>
              <a:ext uri="{FF2B5EF4-FFF2-40B4-BE49-F238E27FC236}">
                <a16:creationId xmlns:a16="http://schemas.microsoft.com/office/drawing/2014/main" id="{C0AEC3BC-C92A-E268-12F9-D506E4633C01}"/>
              </a:ext>
            </a:extLst>
          </p:cNvPr>
          <p:cNvPicPr>
            <a:picLocks noChangeAspect="1"/>
          </p:cNvPicPr>
          <p:nvPr/>
        </p:nvPicPr>
        <p:blipFill>
          <a:blip r:embed="rId3"/>
          <a:stretch>
            <a:fillRect/>
          </a:stretch>
        </p:blipFill>
        <p:spPr>
          <a:xfrm>
            <a:off x="5663295" y="1609269"/>
            <a:ext cx="3619500" cy="4963160"/>
          </a:xfrm>
          <a:prstGeom prst="rect">
            <a:avLst/>
          </a:prstGeom>
        </p:spPr>
      </p:pic>
    </p:spTree>
    <p:extLst>
      <p:ext uri="{BB962C8B-B14F-4D97-AF65-F5344CB8AC3E}">
        <p14:creationId xmlns:p14="http://schemas.microsoft.com/office/powerpoint/2010/main" val="25901927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62: </a:t>
            </a:r>
            <a:r>
              <a:rPr lang="es-CO" sz="1800" dirty="0">
                <a:effectLst/>
                <a:latin typeface="Arial" panose="020B0604020202020204" pitchFamily="34" charset="0"/>
                <a:ea typeface="Calibri" panose="020F0502020204030204" pitchFamily="34" charset="0"/>
                <a:cs typeface="Times New Roman" panose="02020603050405020304" pitchFamily="18" charset="0"/>
              </a:rPr>
              <a:t>Así debe quedar nuestro archivo.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10;&#10;Descripción generada automáticamente">
            <a:extLst>
              <a:ext uri="{FF2B5EF4-FFF2-40B4-BE49-F238E27FC236}">
                <a16:creationId xmlns:a16="http://schemas.microsoft.com/office/drawing/2014/main" id="{8E76583D-E8A2-1AE2-8D18-B7F555A06EC7}"/>
              </a:ext>
            </a:extLst>
          </p:cNvPr>
          <p:cNvPicPr>
            <a:picLocks noChangeAspect="1"/>
          </p:cNvPicPr>
          <p:nvPr/>
        </p:nvPicPr>
        <p:blipFill rotWithShape="1">
          <a:blip r:embed="rId3"/>
          <a:srcRect r="-1746" b="19635"/>
          <a:stretch/>
        </p:blipFill>
        <p:spPr bwMode="auto">
          <a:xfrm>
            <a:off x="2493571" y="2458651"/>
            <a:ext cx="4450772" cy="33158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212107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63:</a:t>
            </a:r>
            <a:r>
              <a:rPr lang="es-CO" sz="1800" dirty="0">
                <a:effectLst/>
                <a:latin typeface="Arial" panose="020B0604020202020204" pitchFamily="34" charset="0"/>
                <a:ea typeface="Calibri" panose="020F0502020204030204" pitchFamily="34" charset="0"/>
                <a:cs typeface="Times New Roman" panose="02020603050405020304" pitchFamily="18" charset="0"/>
              </a:rPr>
              <a:t> Ahora vamos a crear las variables de entorno. Creando un nuevo archivo llamado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env</a:t>
            </a:r>
            <a:r>
              <a:rPr lang="es-CO" sz="1800" dirty="0">
                <a:effectLst/>
                <a:latin typeface="Arial" panose="020B0604020202020204" pitchFamily="34" charset="0"/>
                <a:ea typeface="Calibri" panose="020F0502020204030204" pitchFamily="34" charset="0"/>
                <a:cs typeface="Times New Roman" panose="02020603050405020304" pitchFamily="18" charset="0"/>
              </a:rPr>
              <a: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Interfaz de usuario gráfica, Texto, Aplicación, Chat o mensaje de texto&#10;&#10;Descripción generada automáticamente">
            <a:extLst>
              <a:ext uri="{FF2B5EF4-FFF2-40B4-BE49-F238E27FC236}">
                <a16:creationId xmlns:a16="http://schemas.microsoft.com/office/drawing/2014/main" id="{E79F3CF1-8CE4-733F-676E-8FC45FA7EB3C}"/>
              </a:ext>
            </a:extLst>
          </p:cNvPr>
          <p:cNvPicPr>
            <a:picLocks noChangeAspect="1"/>
          </p:cNvPicPr>
          <p:nvPr/>
        </p:nvPicPr>
        <p:blipFill>
          <a:blip r:embed="rId3"/>
          <a:stretch>
            <a:fillRect/>
          </a:stretch>
        </p:blipFill>
        <p:spPr>
          <a:xfrm>
            <a:off x="6096000" y="1788531"/>
            <a:ext cx="4327070" cy="4117175"/>
          </a:xfrm>
          <a:prstGeom prst="rect">
            <a:avLst/>
          </a:prstGeom>
        </p:spPr>
      </p:pic>
    </p:spTree>
    <p:extLst>
      <p:ext uri="{BB962C8B-B14F-4D97-AF65-F5344CB8AC3E}">
        <p14:creationId xmlns:p14="http://schemas.microsoft.com/office/powerpoint/2010/main" val="27967263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64: </a:t>
            </a:r>
            <a:r>
              <a:rPr lang="es-CO" sz="1800" dirty="0">
                <a:effectLst/>
                <a:latin typeface="Arial" panose="020B0604020202020204" pitchFamily="34" charset="0"/>
                <a:ea typeface="Calibri" panose="020F0502020204030204" pitchFamily="34" charset="0"/>
                <a:cs typeface="Times New Roman" panose="02020603050405020304" pitchFamily="18" charset="0"/>
              </a:rPr>
              <a:t>Iremos a primer archivo el cual descargamos de la Google. Y copiamos todo lo que hay dentro.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6445A94E-453E-77F7-F5C3-F7D283174E7F}"/>
              </a:ext>
            </a:extLst>
          </p:cNvPr>
          <p:cNvPicPr>
            <a:picLocks noChangeAspect="1"/>
          </p:cNvPicPr>
          <p:nvPr/>
        </p:nvPicPr>
        <p:blipFill>
          <a:blip r:embed="rId3"/>
          <a:stretch>
            <a:fillRect/>
          </a:stretch>
        </p:blipFill>
        <p:spPr>
          <a:xfrm>
            <a:off x="391886" y="3067524"/>
            <a:ext cx="9992787" cy="2542858"/>
          </a:xfrm>
          <a:prstGeom prst="rect">
            <a:avLst/>
          </a:prstGeom>
        </p:spPr>
      </p:pic>
    </p:spTree>
    <p:extLst>
      <p:ext uri="{BB962C8B-B14F-4D97-AF65-F5344CB8AC3E}">
        <p14:creationId xmlns:p14="http://schemas.microsoft.com/office/powerpoint/2010/main" val="35185460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670120"/>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65: </a:t>
            </a:r>
            <a:r>
              <a:rPr lang="es-CO" sz="1800" dirty="0">
                <a:effectLst/>
                <a:latin typeface="Arial" panose="020B0604020202020204" pitchFamily="34" charset="0"/>
                <a:ea typeface="Calibri" panose="020F0502020204030204" pitchFamily="34" charset="0"/>
                <a:cs typeface="Times New Roman" panose="02020603050405020304" pitchFamily="18" charset="0"/>
              </a:rPr>
              <a:t>Lo seleccionamos todo y damos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click</a:t>
            </a:r>
            <a:r>
              <a:rPr lang="es-CO" sz="1800" dirty="0">
                <a:effectLst/>
                <a:latin typeface="Arial" panose="020B0604020202020204" pitchFamily="34" charset="0"/>
                <a:ea typeface="Calibri" panose="020F0502020204030204" pitchFamily="34" charset="0"/>
                <a:cs typeface="Times New Roman" panose="02020603050405020304" pitchFamily="18" charset="0"/>
              </a:rPr>
              <a:t> derecho.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Una captura de pantalla de una red social&#10;&#10;Descripción generada automáticamente">
            <a:extLst>
              <a:ext uri="{FF2B5EF4-FFF2-40B4-BE49-F238E27FC236}">
                <a16:creationId xmlns:a16="http://schemas.microsoft.com/office/drawing/2014/main" id="{BBFB3FAF-6859-E0C4-8BF2-D1B4A7032862}"/>
              </a:ext>
            </a:extLst>
          </p:cNvPr>
          <p:cNvPicPr>
            <a:picLocks noChangeAspect="1"/>
          </p:cNvPicPr>
          <p:nvPr/>
        </p:nvPicPr>
        <p:blipFill>
          <a:blip r:embed="rId3"/>
          <a:stretch>
            <a:fillRect/>
          </a:stretch>
        </p:blipFill>
        <p:spPr>
          <a:xfrm>
            <a:off x="391886" y="2737575"/>
            <a:ext cx="9365699" cy="2471239"/>
          </a:xfrm>
          <a:prstGeom prst="rect">
            <a:avLst/>
          </a:prstGeom>
        </p:spPr>
      </p:pic>
    </p:spTree>
    <p:extLst>
      <p:ext uri="{BB962C8B-B14F-4D97-AF65-F5344CB8AC3E}">
        <p14:creationId xmlns:p14="http://schemas.microsoft.com/office/powerpoint/2010/main" val="4141128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5400" b="1" dirty="0">
                <a:solidFill>
                  <a:schemeClr val="accent1"/>
                </a:solidFill>
                <a:latin typeface="Work Sans Light" pitchFamily="2" charset="77"/>
              </a:rPr>
              <a:t>P</a:t>
            </a:r>
            <a:r>
              <a:rPr lang="es-CO" sz="5400" b="1" dirty="0" err="1">
                <a:solidFill>
                  <a:schemeClr val="accent1"/>
                </a:solidFill>
                <a:latin typeface="Work Sans Light" pitchFamily="2" charset="77"/>
              </a:rPr>
              <a:t>roceso</a:t>
            </a:r>
            <a:r>
              <a:rPr lang="es-CO" sz="5400" b="1" dirty="0">
                <a:solidFill>
                  <a:schemeClr val="accent1"/>
                </a:solidFill>
                <a:latin typeface="Work Sans Light" pitchFamily="2" charset="77"/>
              </a:rPr>
              <a:t> instalación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rPr>
              <a:t>VS </a:t>
            </a:r>
            <a:r>
              <a:rPr kumimoji="0" lang="es-CO" sz="5400" b="1" i="0" u="none" strike="noStrike" kern="1200" cap="none" spc="0" normalizeH="0" baseline="0" noProof="0" dirty="0" err="1">
                <a:ln>
                  <a:noFill/>
                </a:ln>
                <a:solidFill>
                  <a:schemeClr val="accent1"/>
                </a:solidFill>
                <a:effectLst/>
                <a:uLnTx/>
                <a:uFillTx/>
                <a:latin typeface="Work Sans Light" pitchFamily="2" charset="77"/>
                <a:ea typeface="+mn-ea"/>
                <a:cs typeface="+mn-cs"/>
              </a:rPr>
              <a:t>Code</a:t>
            </a:r>
            <a:endParaRPr kumimoji="0" lang="es-CO" sz="54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41599" y="2063460"/>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2433126"/>
            <a:ext cx="6008914" cy="1653145"/>
          </a:xfrm>
          <a:prstGeom prst="rect">
            <a:avLst/>
          </a:prstGeom>
          <a:noFill/>
        </p:spPr>
        <p:txBody>
          <a:bodyPr wrap="square" rtlCol="0">
            <a:spAutoFit/>
          </a:bodyPr>
          <a:lstStyle/>
          <a:p>
            <a:pPr algn="just">
              <a:lnSpc>
                <a:spcPct val="107000"/>
              </a:lnSpc>
              <a:spcAft>
                <a:spcPts val="800"/>
              </a:spcAft>
            </a:pPr>
            <a:r>
              <a:rPr lang="es-CO" sz="2400" b="1" dirty="0">
                <a:effectLst/>
                <a:latin typeface="Arial" panose="020B0604020202020204" pitchFamily="34" charset="0"/>
                <a:ea typeface="Calibri" panose="020F0502020204030204" pitchFamily="34" charset="0"/>
                <a:cs typeface="Times New Roman" panose="02020603050405020304" pitchFamily="18" charset="0"/>
              </a:rPr>
              <a:t>Paso 5: </a:t>
            </a:r>
            <a:r>
              <a:rPr lang="es-CO" sz="2400" dirty="0">
                <a:effectLst/>
                <a:latin typeface="Arial" panose="020B0604020202020204" pitchFamily="34" charset="0"/>
                <a:ea typeface="Calibri" panose="020F0502020204030204" pitchFamily="34" charset="0"/>
                <a:cs typeface="Times New Roman" panose="02020603050405020304" pitchFamily="18" charset="0"/>
              </a:rPr>
              <a:t>Puedes cambiar la ubicación de la carpeta de instalación o mantener la configuración predeterminada. Haz clic en Next para continuar.</a:t>
            </a: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9F52BD7A-7792-B2B4-3CE7-1B46FB48EB29}"/>
              </a:ext>
            </a:extLst>
          </p:cNvPr>
          <p:cNvPicPr>
            <a:picLocks noChangeAspect="1"/>
          </p:cNvPicPr>
          <p:nvPr/>
        </p:nvPicPr>
        <p:blipFill>
          <a:blip r:embed="rId3"/>
          <a:stretch>
            <a:fillRect/>
          </a:stretch>
        </p:blipFill>
        <p:spPr>
          <a:xfrm>
            <a:off x="6534653" y="2112446"/>
            <a:ext cx="5390145" cy="4157725"/>
          </a:xfrm>
          <a:prstGeom prst="rect">
            <a:avLst/>
          </a:prstGeom>
        </p:spPr>
      </p:pic>
    </p:spTree>
    <p:extLst>
      <p:ext uri="{BB962C8B-B14F-4D97-AF65-F5344CB8AC3E}">
        <p14:creationId xmlns:p14="http://schemas.microsoft.com/office/powerpoint/2010/main" val="11865138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373757"/>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66: </a:t>
            </a:r>
            <a:r>
              <a:rPr lang="es-CO" sz="1800" dirty="0">
                <a:effectLst/>
                <a:latin typeface="Arial" panose="020B0604020202020204" pitchFamily="34" charset="0"/>
                <a:ea typeface="Calibri" panose="020F0502020204030204" pitchFamily="34" charset="0"/>
                <a:cs typeface="Times New Roman" panose="02020603050405020304" pitchFamily="18" charset="0"/>
              </a:rPr>
              <a:t>Le damos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copy</a:t>
            </a:r>
            <a:r>
              <a:rPr lang="es-CO" sz="1800" dirty="0">
                <a:effectLst/>
                <a:latin typeface="Arial" panose="020B0604020202020204" pitchFamily="34" charset="0"/>
                <a:ea typeface="Calibri" panose="020F0502020204030204" pitchFamily="34" charset="0"/>
                <a:cs typeface="Times New Roman" panose="02020603050405020304" pitchFamily="18" charset="0"/>
              </a:rPr>
              <a:t>” o “copiar”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Captura de pantalla de computadora&#10;&#10;Descripción generada automáticamente con confianza media">
            <a:extLst>
              <a:ext uri="{FF2B5EF4-FFF2-40B4-BE49-F238E27FC236}">
                <a16:creationId xmlns:a16="http://schemas.microsoft.com/office/drawing/2014/main" id="{DA322789-E5EA-E053-DB36-E7FC357FB647}"/>
              </a:ext>
            </a:extLst>
          </p:cNvPr>
          <p:cNvPicPr>
            <a:picLocks noChangeAspect="1"/>
          </p:cNvPicPr>
          <p:nvPr/>
        </p:nvPicPr>
        <p:blipFill>
          <a:blip r:embed="rId3"/>
          <a:stretch>
            <a:fillRect/>
          </a:stretch>
        </p:blipFill>
        <p:spPr>
          <a:xfrm>
            <a:off x="391886" y="2728942"/>
            <a:ext cx="8738059" cy="2862263"/>
          </a:xfrm>
          <a:prstGeom prst="rect">
            <a:avLst/>
          </a:prstGeom>
        </p:spPr>
      </p:pic>
    </p:spTree>
    <p:extLst>
      <p:ext uri="{BB962C8B-B14F-4D97-AF65-F5344CB8AC3E}">
        <p14:creationId xmlns:p14="http://schemas.microsoft.com/office/powerpoint/2010/main" val="4264772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11527971"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67: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iremos a nuestro archivo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env</a:t>
            </a:r>
            <a:r>
              <a:rPr lang="es-CO" sz="1800" dirty="0">
                <a:effectLst/>
                <a:latin typeface="Arial" panose="020B0604020202020204" pitchFamily="34" charset="0"/>
                <a:ea typeface="Calibri" panose="020F0502020204030204" pitchFamily="34" charset="0"/>
                <a:cs typeface="Times New Roman" panose="02020603050405020304" pitchFamily="18" charset="0"/>
              </a:rPr>
              <a:t>” y vamos a crear una variable que contendrá todas las credenciales llamada “CREDENTIALS” y la haremos igual a lo que copiamos del archivo anterior. En este archivo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env</a:t>
            </a:r>
            <a:r>
              <a:rPr lang="es-CO" sz="1800" dirty="0">
                <a:effectLst/>
                <a:latin typeface="Arial" panose="020B0604020202020204" pitchFamily="34" charset="0"/>
                <a:ea typeface="Calibri" panose="020F0502020204030204" pitchFamily="34" charset="0"/>
                <a:cs typeface="Times New Roman" panose="02020603050405020304" pitchFamily="18" charset="0"/>
              </a:rPr>
              <a:t> todas las variables deben ir todo en mayúscula</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descr="Captura de pantalla de un celular&#10;&#10;Descripción generada automáticamente">
            <a:extLst>
              <a:ext uri="{FF2B5EF4-FFF2-40B4-BE49-F238E27FC236}">
                <a16:creationId xmlns:a16="http://schemas.microsoft.com/office/drawing/2014/main" id="{25CE598D-C766-3A92-7AED-302E4D676F0D}"/>
              </a:ext>
            </a:extLst>
          </p:cNvPr>
          <p:cNvPicPr>
            <a:picLocks noChangeAspect="1"/>
          </p:cNvPicPr>
          <p:nvPr/>
        </p:nvPicPr>
        <p:blipFill>
          <a:blip r:embed="rId3"/>
          <a:stretch>
            <a:fillRect/>
          </a:stretch>
        </p:blipFill>
        <p:spPr>
          <a:xfrm>
            <a:off x="543740" y="2939667"/>
            <a:ext cx="11577085" cy="2399776"/>
          </a:xfrm>
          <a:prstGeom prst="rect">
            <a:avLst/>
          </a:prstGeom>
        </p:spPr>
      </p:pic>
    </p:spTree>
    <p:extLst>
      <p:ext uri="{BB962C8B-B14F-4D97-AF65-F5344CB8AC3E}">
        <p14:creationId xmlns:p14="http://schemas.microsoft.com/office/powerpoint/2010/main" val="20074792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1262846"/>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68: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para que esté un poco más organizado vamos a dejarlo todo en una sola línea de texto, ten mucho cuidado de colocar todo bien.</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8C5866BE-113A-B9AB-E08E-CCC495F9060A}"/>
              </a:ext>
            </a:extLst>
          </p:cNvPr>
          <p:cNvPicPr>
            <a:picLocks noChangeAspect="1"/>
          </p:cNvPicPr>
          <p:nvPr/>
        </p:nvPicPr>
        <p:blipFill>
          <a:blip r:embed="rId3"/>
          <a:stretch>
            <a:fillRect/>
          </a:stretch>
        </p:blipFill>
        <p:spPr>
          <a:xfrm>
            <a:off x="391885" y="3206674"/>
            <a:ext cx="11348357" cy="1691897"/>
          </a:xfrm>
          <a:prstGeom prst="rect">
            <a:avLst/>
          </a:prstGeom>
        </p:spPr>
      </p:pic>
    </p:spTree>
    <p:extLst>
      <p:ext uri="{BB962C8B-B14F-4D97-AF65-F5344CB8AC3E}">
        <p14:creationId xmlns:p14="http://schemas.microsoft.com/office/powerpoint/2010/main" val="2670844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1262846"/>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69: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volveremos a nuestro calendario y vamos a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settings</a:t>
            </a:r>
            <a:r>
              <a:rPr lang="es-CO" sz="1800" dirty="0">
                <a:effectLst/>
                <a:latin typeface="Arial" panose="020B0604020202020204" pitchFamily="34" charset="0"/>
                <a:ea typeface="Calibri" panose="020F0502020204030204" pitchFamily="34" charset="0"/>
                <a:cs typeface="Times New Roman" panose="02020603050405020304" pitchFamily="18" charset="0"/>
              </a:rPr>
              <a:t>, y vamos hacía abajo. (Paso 39 y 40 por si lo olvidaste.)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A4770322-86F3-6276-7FB4-30E61BB6D99D}"/>
              </a:ext>
            </a:extLst>
          </p:cNvPr>
          <p:cNvPicPr>
            <a:picLocks noChangeAspect="1"/>
          </p:cNvPicPr>
          <p:nvPr/>
        </p:nvPicPr>
        <p:blipFill>
          <a:blip r:embed="rId3"/>
          <a:stretch>
            <a:fillRect/>
          </a:stretch>
        </p:blipFill>
        <p:spPr>
          <a:xfrm>
            <a:off x="4922791" y="1788530"/>
            <a:ext cx="6590431" cy="3534583"/>
          </a:xfrm>
          <a:prstGeom prst="rect">
            <a:avLst/>
          </a:prstGeom>
        </p:spPr>
      </p:pic>
    </p:spTree>
    <p:extLst>
      <p:ext uri="{BB962C8B-B14F-4D97-AF65-F5344CB8AC3E}">
        <p14:creationId xmlns:p14="http://schemas.microsoft.com/office/powerpoint/2010/main" val="37782181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70: </a:t>
            </a:r>
            <a:r>
              <a:rPr lang="es-CO" sz="1800" dirty="0">
                <a:effectLst/>
                <a:latin typeface="Arial" panose="020B0604020202020204" pitchFamily="34" charset="0"/>
                <a:ea typeface="Calibri" panose="020F0502020204030204" pitchFamily="34" charset="0"/>
                <a:cs typeface="Times New Roman" panose="02020603050405020304" pitchFamily="18" charset="0"/>
              </a:rPr>
              <a:t>Buscaremos la opción de “Calendar ID” y copiaremos todo lo que dice ahí</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5A1520AB-B48D-3303-C3E8-6154A4FF031C}"/>
              </a:ext>
            </a:extLst>
          </p:cNvPr>
          <p:cNvPicPr>
            <a:picLocks noChangeAspect="1"/>
          </p:cNvPicPr>
          <p:nvPr/>
        </p:nvPicPr>
        <p:blipFill rotWithShape="1">
          <a:blip r:embed="rId3"/>
          <a:srcRect r="34566" b="58294"/>
          <a:stretch/>
        </p:blipFill>
        <p:spPr bwMode="auto">
          <a:xfrm>
            <a:off x="391886" y="2867182"/>
            <a:ext cx="7134225" cy="2743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256619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1262846"/>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71:</a:t>
            </a:r>
            <a:r>
              <a:rPr lang="es-CO" sz="1800" dirty="0">
                <a:effectLst/>
                <a:latin typeface="Arial" panose="020B0604020202020204" pitchFamily="34" charset="0"/>
                <a:ea typeface="Calibri" panose="020F0502020204030204" pitchFamily="34" charset="0"/>
                <a:cs typeface="Times New Roman" panose="02020603050405020304" pitchFamily="18" charset="0"/>
              </a:rPr>
              <a:t> Ahora volvemos a nuestro archivo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env</a:t>
            </a:r>
            <a:r>
              <a:rPr lang="es-CO" sz="1800" dirty="0">
                <a:effectLst/>
                <a:latin typeface="Arial" panose="020B0604020202020204" pitchFamily="34" charset="0"/>
                <a:ea typeface="Calibri" panose="020F0502020204030204" pitchFamily="34" charset="0"/>
                <a:cs typeface="Times New Roman" panose="02020603050405020304" pitchFamily="18" charset="0"/>
              </a:rPr>
              <a:t>” creamos una variable llamada “CALENDAR_ID” y la haremos igual al texto que acabamos de copiar.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DE0D8A1A-E562-AB32-E4DB-E2C8531AB917}"/>
              </a:ext>
            </a:extLst>
          </p:cNvPr>
          <p:cNvPicPr>
            <a:picLocks noChangeAspect="1"/>
          </p:cNvPicPr>
          <p:nvPr/>
        </p:nvPicPr>
        <p:blipFill>
          <a:blip r:embed="rId3"/>
          <a:stretch>
            <a:fillRect/>
          </a:stretch>
        </p:blipFill>
        <p:spPr>
          <a:xfrm>
            <a:off x="424543" y="3429000"/>
            <a:ext cx="10604670" cy="1123102"/>
          </a:xfrm>
          <a:prstGeom prst="rect">
            <a:avLst/>
          </a:prstGeom>
        </p:spPr>
      </p:pic>
    </p:spTree>
    <p:extLst>
      <p:ext uri="{BB962C8B-B14F-4D97-AF65-F5344CB8AC3E}">
        <p14:creationId xmlns:p14="http://schemas.microsoft.com/office/powerpoint/2010/main" val="8808414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1559209"/>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72: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ir a nuestro archivo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js</a:t>
            </a:r>
            <a:r>
              <a:rPr lang="es-CO" sz="1800" dirty="0">
                <a:effectLst/>
                <a:latin typeface="Arial" panose="020B0604020202020204" pitchFamily="34" charset="0"/>
                <a:ea typeface="Calibri" panose="020F0502020204030204" pitchFamily="34" charset="0"/>
                <a:cs typeface="Times New Roman" panose="02020603050405020304" pitchFamily="18" charset="0"/>
              </a:rPr>
              <a:t> “google_calendar.js” y vamos a importar las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apis</a:t>
            </a:r>
            <a:r>
              <a:rPr lang="es-CO" sz="1800" dirty="0">
                <a:effectLst/>
                <a:latin typeface="Arial" panose="020B0604020202020204" pitchFamily="34" charset="0"/>
                <a:ea typeface="Calibri" panose="020F0502020204030204" pitchFamily="34" charset="0"/>
                <a:cs typeface="Times New Roman" panose="02020603050405020304" pitchFamily="18" charset="0"/>
              </a:rPr>
              <a:t>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google</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2) y también vamos a cargar las variables de entorno desde el archivo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env</a:t>
            </a:r>
            <a:r>
              <a:rPr lang="es-CO" sz="1800" dirty="0">
                <a:effectLst/>
                <a:latin typeface="Arial" panose="020B0604020202020204" pitchFamily="34" charset="0"/>
                <a:ea typeface="Calibri" panose="020F0502020204030204" pitchFamily="34" charset="0"/>
                <a:cs typeface="Times New Roman" panose="02020603050405020304" pitchFamily="18" charset="0"/>
              </a:rPr>
              <a:t>” (línea 3)</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585F2F9B-6455-9DCA-84FA-1D9237D2FB35}"/>
              </a:ext>
            </a:extLst>
          </p:cNvPr>
          <p:cNvPicPr>
            <a:picLocks noChangeAspect="1"/>
          </p:cNvPicPr>
          <p:nvPr/>
        </p:nvPicPr>
        <p:blipFill>
          <a:blip r:embed="rId3"/>
          <a:stretch>
            <a:fillRect/>
          </a:stretch>
        </p:blipFill>
        <p:spPr>
          <a:xfrm>
            <a:off x="405274" y="3738084"/>
            <a:ext cx="8542783" cy="1872298"/>
          </a:xfrm>
          <a:prstGeom prst="rect">
            <a:avLst/>
          </a:prstGeom>
        </p:spPr>
      </p:pic>
    </p:spTree>
    <p:extLst>
      <p:ext uri="{BB962C8B-B14F-4D97-AF65-F5344CB8AC3E}">
        <p14:creationId xmlns:p14="http://schemas.microsoft.com/office/powerpoint/2010/main" val="24444518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966483"/>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73: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hacemos que lea las credenciales y el id del calendario almacenándolo (línea 6 y 7)</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6A1DBB98-31FD-9664-31EE-123D8C1248A3}"/>
              </a:ext>
            </a:extLst>
          </p:cNvPr>
          <p:cNvPicPr>
            <a:picLocks noChangeAspect="1"/>
          </p:cNvPicPr>
          <p:nvPr/>
        </p:nvPicPr>
        <p:blipFill>
          <a:blip r:embed="rId3"/>
          <a:stretch>
            <a:fillRect/>
          </a:stretch>
        </p:blipFill>
        <p:spPr>
          <a:xfrm>
            <a:off x="391886" y="3452905"/>
            <a:ext cx="9457482" cy="1300163"/>
          </a:xfrm>
          <a:prstGeom prst="rect">
            <a:avLst/>
          </a:prstGeom>
        </p:spPr>
      </p:pic>
    </p:spTree>
    <p:extLst>
      <p:ext uri="{BB962C8B-B14F-4D97-AF65-F5344CB8AC3E}">
        <p14:creationId xmlns:p14="http://schemas.microsoft.com/office/powerpoint/2010/main" val="35878824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8131628" cy="1559209"/>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74: </a:t>
            </a:r>
            <a:r>
              <a:rPr lang="es-CO" sz="1800" dirty="0">
                <a:effectLst/>
                <a:latin typeface="Arial" panose="020B0604020202020204" pitchFamily="34" charset="0"/>
                <a:ea typeface="Calibri" panose="020F0502020204030204" pitchFamily="34" charset="0"/>
                <a:cs typeface="Times New Roman" panose="02020603050405020304" pitchFamily="18" charset="0"/>
              </a:rPr>
              <a:t>Ahora vamos a configurar la API de Google Calendar con la (línea 10) vamos a solicitar acceso para la administración de calendarios del usuario mientras que en la (línea 11) vamos a crear un objeto “calendar” el cual va a interactuar con la API de Google Calendar usando la función de la biblioteca de “</a:t>
            </a:r>
            <a:r>
              <a:rPr lang="es-CO" sz="1800" dirty="0" err="1">
                <a:effectLst/>
                <a:latin typeface="Arial" panose="020B0604020202020204" pitchFamily="34" charset="0"/>
                <a:ea typeface="Calibri" panose="020F0502020204030204" pitchFamily="34" charset="0"/>
                <a:cs typeface="Times New Roman" panose="02020603050405020304" pitchFamily="18" charset="0"/>
              </a:rPr>
              <a:t>googleapis</a:t>
            </a:r>
            <a:r>
              <a:rPr lang="es-CO" sz="1800" dirty="0">
                <a:effectLst/>
                <a:latin typeface="Arial" panose="020B0604020202020204" pitchFamily="34" charset="0"/>
                <a:ea typeface="Calibri" panose="020F0502020204030204" pitchFamily="34" charset="0"/>
                <a:cs typeface="Times New Roman" panose="02020603050405020304" pitchFamily="18" charset="0"/>
              </a:rPr>
              <a:t>” llamada “calendar” y vamos a usar la versión 3 del api.</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FB3ED2C6-6CE3-6F3E-FD18-33F75111EC0F}"/>
              </a:ext>
            </a:extLst>
          </p:cNvPr>
          <p:cNvPicPr>
            <a:picLocks noChangeAspect="1"/>
          </p:cNvPicPr>
          <p:nvPr/>
        </p:nvPicPr>
        <p:blipFill>
          <a:blip r:embed="rId3"/>
          <a:stretch>
            <a:fillRect/>
          </a:stretch>
        </p:blipFill>
        <p:spPr>
          <a:xfrm>
            <a:off x="391885" y="3533927"/>
            <a:ext cx="8912957" cy="1559207"/>
          </a:xfrm>
          <a:prstGeom prst="rect">
            <a:avLst/>
          </a:prstGeom>
        </p:spPr>
      </p:pic>
    </p:spTree>
    <p:extLst>
      <p:ext uri="{BB962C8B-B14F-4D97-AF65-F5344CB8AC3E}">
        <p14:creationId xmlns:p14="http://schemas.microsoft.com/office/powerpoint/2010/main" val="3496583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202324" y="285571"/>
            <a:ext cx="874573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800" b="1" dirty="0">
                <a:solidFill>
                  <a:schemeClr val="accent1"/>
                </a:solidFill>
                <a:latin typeface="Work Sans Light" pitchFamily="2" charset="77"/>
              </a:rPr>
              <a:t>Desarrollo Calendario Google</a:t>
            </a:r>
            <a:endParaRPr kumimoji="0" lang="es-CO" sz="4800" b="1" i="0" u="none" strike="noStrike" kern="1200" cap="none" spc="0" normalizeH="0" baseline="0" noProof="0" dirty="0">
              <a:ln>
                <a:noFill/>
              </a:ln>
              <a:solidFill>
                <a:schemeClr val="accent1"/>
              </a:solidFill>
              <a:effectLst/>
              <a:uLnTx/>
              <a:uFillTx/>
              <a:latin typeface="Work Sans Light" pitchFamily="2" charset="77"/>
              <a:ea typeface="+mn-ea"/>
              <a:cs typeface="+mn-cs"/>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391886" y="1247618"/>
            <a:ext cx="3034358"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391886" y="1788531"/>
            <a:ext cx="4327071" cy="1262846"/>
          </a:xfrm>
          <a:prstGeom prst="rect">
            <a:avLst/>
          </a:prstGeom>
          <a:noFill/>
        </p:spPr>
        <p:txBody>
          <a:bodyPr wrap="square" rtlCol="0">
            <a:spAutoFit/>
          </a:bodyPr>
          <a:lstStyle/>
          <a:p>
            <a:pPr algn="just">
              <a:lnSpc>
                <a:spcPct val="107000"/>
              </a:lnSpc>
              <a:spcAft>
                <a:spcPts val="800"/>
              </a:spcAft>
              <a:tabLst>
                <a:tab pos="5057775" algn="l"/>
              </a:tabLst>
            </a:pPr>
            <a:r>
              <a:rPr lang="es-CO" sz="1800" b="1" dirty="0">
                <a:effectLst/>
                <a:latin typeface="Arial" panose="020B0604020202020204" pitchFamily="34" charset="0"/>
                <a:ea typeface="Calibri" panose="020F0502020204030204" pitchFamily="34" charset="0"/>
                <a:cs typeface="Times New Roman" panose="02020603050405020304" pitchFamily="18" charset="0"/>
              </a:rPr>
              <a:t>Paso 75: </a:t>
            </a:r>
            <a:r>
              <a:rPr lang="es-CO" sz="1800" dirty="0">
                <a:effectLst/>
                <a:latin typeface="Arial" panose="020B0604020202020204" pitchFamily="34" charset="0"/>
                <a:ea typeface="Calibri" panose="020F0502020204030204" pitchFamily="34" charset="0"/>
                <a:cs typeface="Times New Roman" panose="02020603050405020304" pitchFamily="18" charset="0"/>
              </a:rPr>
              <a:t>Y vamos a autenticar la aplicación usando las credenciales a ver si están correctas. (línea desde la 14 hasta la 19)</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E84129B8-6C13-8F16-AB3E-F9F98FF753C6}"/>
              </a:ext>
            </a:extLst>
          </p:cNvPr>
          <p:cNvPicPr>
            <a:picLocks noChangeAspect="1"/>
          </p:cNvPicPr>
          <p:nvPr/>
        </p:nvPicPr>
        <p:blipFill>
          <a:blip r:embed="rId3"/>
          <a:stretch>
            <a:fillRect/>
          </a:stretch>
        </p:blipFill>
        <p:spPr>
          <a:xfrm>
            <a:off x="391886" y="3282133"/>
            <a:ext cx="9009853" cy="1991995"/>
          </a:xfrm>
          <a:prstGeom prst="rect">
            <a:avLst/>
          </a:prstGeom>
        </p:spPr>
      </p:pic>
    </p:spTree>
    <p:extLst>
      <p:ext uri="{BB962C8B-B14F-4D97-AF65-F5344CB8AC3E}">
        <p14:creationId xmlns:p14="http://schemas.microsoft.com/office/powerpoint/2010/main" val="2940463869"/>
      </p:ext>
    </p:extLst>
  </p:cSld>
  <p:clrMapOvr>
    <a:masterClrMapping/>
  </p:clrMapOvr>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3571</TotalTime>
  <Words>4423</Words>
  <Application>Microsoft Office PowerPoint</Application>
  <PresentationFormat>Panorámica</PresentationFormat>
  <Paragraphs>463</Paragraphs>
  <Slides>144</Slides>
  <Notes>135</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144</vt:i4>
      </vt:variant>
    </vt:vector>
  </HeadingPairs>
  <TitlesOfParts>
    <vt:vector size="154" baseType="lpstr">
      <vt:lpstr>Arial</vt:lpstr>
      <vt:lpstr>Calibir</vt:lpstr>
      <vt:lpstr>Calibri</vt:lpstr>
      <vt:lpstr>Segoe UI</vt:lpstr>
      <vt:lpstr>Trebuchet MS</vt:lpstr>
      <vt:lpstr>Wingdings 3</vt:lpstr>
      <vt:lpstr>Work Sans</vt:lpstr>
      <vt:lpstr>Work Sans Light</vt:lpstr>
      <vt:lpstr>Work Sans Medium</vt:lpstr>
      <vt:lpstr>Faceta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Santiago Florez Echavarria</cp:lastModifiedBy>
  <cp:revision>47</cp:revision>
  <dcterms:created xsi:type="dcterms:W3CDTF">2020-10-01T23:51:28Z</dcterms:created>
  <dcterms:modified xsi:type="dcterms:W3CDTF">2023-09-18T12:05:51Z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